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41"/>
  </p:handoutMasterIdLst>
  <p:sldIdLst>
    <p:sldId id="375" r:id="rId2"/>
    <p:sldId id="430" r:id="rId3"/>
    <p:sldId id="462" r:id="rId4"/>
    <p:sldId id="463" r:id="rId5"/>
    <p:sldId id="464" r:id="rId6"/>
    <p:sldId id="465" r:id="rId7"/>
    <p:sldId id="466" r:id="rId8"/>
    <p:sldId id="467" r:id="rId9"/>
    <p:sldId id="468" r:id="rId10"/>
    <p:sldId id="469" r:id="rId11"/>
    <p:sldId id="470" r:id="rId12"/>
    <p:sldId id="471" r:id="rId13"/>
    <p:sldId id="474" r:id="rId14"/>
    <p:sldId id="461" r:id="rId15"/>
    <p:sldId id="472" r:id="rId16"/>
    <p:sldId id="473" r:id="rId17"/>
    <p:sldId id="475" r:id="rId18"/>
    <p:sldId id="476" r:id="rId19"/>
    <p:sldId id="477" r:id="rId20"/>
    <p:sldId id="478" r:id="rId21"/>
    <p:sldId id="479" r:id="rId22"/>
    <p:sldId id="480" r:id="rId23"/>
    <p:sldId id="481" r:id="rId24"/>
    <p:sldId id="482" r:id="rId25"/>
    <p:sldId id="483" r:id="rId26"/>
    <p:sldId id="484" r:id="rId27"/>
    <p:sldId id="485" r:id="rId28"/>
    <p:sldId id="486" r:id="rId29"/>
    <p:sldId id="487" r:id="rId30"/>
    <p:sldId id="488" r:id="rId31"/>
    <p:sldId id="489" r:id="rId32"/>
    <p:sldId id="490" r:id="rId33"/>
    <p:sldId id="491" r:id="rId34"/>
    <p:sldId id="492" r:id="rId35"/>
    <p:sldId id="493" r:id="rId36"/>
    <p:sldId id="494" r:id="rId37"/>
    <p:sldId id="495" r:id="rId38"/>
    <p:sldId id="496" r:id="rId39"/>
    <p:sldId id="3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419D-2F70-4CB0-8D38-CD0128044D69}" v="198" dt="2022-08-08T14:25:3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2AC0E-65E7-4924-B76B-4206F25F124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dgm:spPr/>
      <dgm:t>
        <a:bodyPr/>
        <a:lstStyle/>
        <a:p>
          <a:pPr>
            <a:buFont typeface="Wingdings" panose="05000000000000000000" pitchFamily="2" charset="2"/>
            <a:buChar char="v"/>
          </a:pPr>
          <a:r>
            <a:rPr lang="he-IL">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dirty="0"/>
        </a:p>
      </dgm:t>
    </dgm:pt>
    <dgm:pt modelId="{5ACE4834-372F-410A-A8C5-F3AE2B874BFD}" type="parTrans" cxnId="{0300947F-B67D-4AA3-A470-A0784E06D6E5}">
      <dgm:prSet/>
      <dgm:spPr/>
      <dgm:t>
        <a:bodyPr/>
        <a:lstStyle/>
        <a:p>
          <a:endParaRPr lang="en-US"/>
        </a:p>
      </dgm:t>
    </dgm:pt>
    <dgm:pt modelId="{F617BD90-F6DD-4B29-AA76-7AD339B82B57}" type="sibTrans" cxnId="{0300947F-B67D-4AA3-A470-A0784E06D6E5}">
      <dgm:prSet/>
      <dgm:spPr/>
      <dgm:t>
        <a:bodyPr/>
        <a:lstStyle/>
        <a:p>
          <a:endParaRPr lang="en-US"/>
        </a:p>
      </dgm:t>
    </dgm:pt>
    <dgm:pt modelId="{9B99BD9D-5772-42D6-B026-E65045AF4373}">
      <dgm:prSet/>
      <dgm:spPr/>
      <dgm:t>
        <a:bodyPr/>
        <a:lstStyle/>
        <a:p>
          <a:r>
            <a:rPr lang="he-IL" dirty="0">
              <a:latin typeface="Arial" panose="020B0604020202020204" pitchFamily="34" charset="0"/>
              <a:cs typeface="Arial" panose="020B0604020202020204" pitchFamily="34" charset="0"/>
            </a:rPr>
            <a:t>לוודא עמידה בדרישות המערכת</a:t>
          </a:r>
        </a:p>
      </dgm:t>
    </dgm:pt>
    <dgm:pt modelId="{8221B4F7-9B17-4975-8469-A1C816B984E6}" type="sibTrans" cxnId="{B8B81670-4EAA-446E-AEAF-560AF2FE4E1A}">
      <dgm:prSet/>
      <dgm:spPr/>
      <dgm:t>
        <a:bodyPr/>
        <a:lstStyle/>
        <a:p>
          <a:endParaRPr lang="en-US"/>
        </a:p>
      </dgm:t>
    </dgm:pt>
    <dgm:pt modelId="{E9911F97-97D8-46EB-A1C6-8C6D760A0FCB}" type="parTrans" cxnId="{B8B81670-4EAA-446E-AEAF-560AF2FE4E1A}">
      <dgm:prSet/>
      <dgm:spPr/>
      <dgm:t>
        <a:bodyPr/>
        <a:lstStyle/>
        <a:p>
          <a:endParaRPr lang="en-US"/>
        </a:p>
      </dgm:t>
    </dgm:pt>
    <dgm:pt modelId="{03D2BB65-F068-4109-9455-11DD4DBBCBDC}">
      <dgm:prSet/>
      <dgm:spPr/>
      <dgm:t>
        <a:bodyPr/>
        <a:lstStyle/>
        <a:p>
          <a:r>
            <a:rPr lang="he-IL" dirty="0">
              <a:latin typeface="Arial" panose="020B0604020202020204" pitchFamily="34" charset="0"/>
              <a:cs typeface="Arial" panose="020B0604020202020204" pitchFamily="34" charset="0"/>
            </a:rPr>
            <a:t>לוודא שמוצר התוכנה מוכן ועובד לפי ציפיות הלקוח ובעלי עניין</a:t>
          </a:r>
        </a:p>
      </dgm:t>
    </dgm:pt>
    <dgm:pt modelId="{E7CD33DA-C11F-4405-88E2-62E6C5BDC475}" type="sibTrans" cxnId="{F0953572-2DA0-40E9-9F9B-F810BF28B0C5}">
      <dgm:prSet/>
      <dgm:spPr/>
      <dgm:t>
        <a:bodyPr/>
        <a:lstStyle/>
        <a:p>
          <a:endParaRPr lang="en-US"/>
        </a:p>
      </dgm:t>
    </dgm:pt>
    <dgm:pt modelId="{8CF1BC29-63DF-49C5-A7A9-5B9F883C2459}" type="parTrans" cxnId="{F0953572-2DA0-40E9-9F9B-F810BF28B0C5}">
      <dgm:prSet/>
      <dgm:spPr/>
      <dgm:t>
        <a:bodyPr/>
        <a:lstStyle/>
        <a:p>
          <a:endParaRPr lang="en-US"/>
        </a:p>
      </dgm:t>
    </dgm:pt>
    <dgm:pt modelId="{52F8DCA2-6124-4B08-9669-5BA35A4D12B7}">
      <dgm:prSet/>
      <dgm:spPr/>
      <dgm:t>
        <a:bodyPr/>
        <a:lstStyle/>
        <a:p>
          <a:r>
            <a:rPr lang="he-IL" dirty="0">
              <a:latin typeface="Arial" panose="020B0604020202020204" pitchFamily="34" charset="0"/>
              <a:cs typeface="Arial" panose="020B0604020202020204" pitchFamily="34" charset="0"/>
            </a:rPr>
            <a:t>למצוא תקלות וכשלים</a:t>
          </a:r>
        </a:p>
      </dgm:t>
    </dgm:pt>
    <dgm:pt modelId="{8AAC7097-A0CC-4A44-AFF6-F95812C7CAB4}" type="sibTrans" cxnId="{35F2A3F5-D0B1-4CD5-9544-5B0B8E45AB25}">
      <dgm:prSet/>
      <dgm:spPr/>
      <dgm:t>
        <a:bodyPr/>
        <a:lstStyle/>
        <a:p>
          <a:endParaRPr lang="en-US"/>
        </a:p>
      </dgm:t>
    </dgm:pt>
    <dgm:pt modelId="{10B434CB-1AFD-47C2-9B83-2CA3E6137A81}" type="parTrans" cxnId="{35F2A3F5-D0B1-4CD5-9544-5B0B8E45AB25}">
      <dgm:prSet/>
      <dgm:spPr/>
      <dgm:t>
        <a:bodyPr/>
        <a:lstStyle/>
        <a:p>
          <a:endParaRPr lang="en-US"/>
        </a:p>
      </dgm:t>
    </dgm:pt>
    <dgm:pt modelId="{5545F14B-6B35-4EB1-B9A5-DDFBBF939F4E}">
      <dgm:prSet/>
      <dgm:spPr/>
      <dgm:t>
        <a:bodyPr/>
        <a:lstStyle/>
        <a:p>
          <a:r>
            <a:rPr lang="he-IL" dirty="0">
              <a:latin typeface="Arial" panose="020B0604020202020204" pitchFamily="34" charset="0"/>
              <a:cs typeface="Arial" panose="020B0604020202020204" pitchFamily="34" charset="0"/>
            </a:rPr>
            <a:t>למנוע תקלות</a:t>
          </a:r>
        </a:p>
      </dgm:t>
    </dgm:pt>
    <dgm:pt modelId="{3AAA9B31-71A4-45CB-B34F-2D57F14A7F7D}" type="sibTrans" cxnId="{6F8E855B-570A-455B-90F2-F483358AA85B}">
      <dgm:prSet/>
      <dgm:spPr/>
      <dgm:t>
        <a:bodyPr/>
        <a:lstStyle/>
        <a:p>
          <a:endParaRPr lang="en-US"/>
        </a:p>
      </dgm:t>
    </dgm:pt>
    <dgm:pt modelId="{45B62933-D0ED-464C-B214-35E60B995BD8}" type="parTrans" cxnId="{6F8E855B-570A-455B-90F2-F483358AA85B}">
      <dgm:prSet/>
      <dgm:spPr/>
      <dgm:t>
        <a:bodyPr/>
        <a:lstStyle/>
        <a:p>
          <a:endParaRPr lang="en-US"/>
        </a:p>
      </dgm:t>
    </dgm:pt>
    <dgm:pt modelId="{29855892-63F1-49C5-AA77-448E7AA1E945}">
      <dgm:prSet/>
      <dgm:spPr/>
      <dgm:t>
        <a:bodyPr/>
        <a:lstStyle/>
        <a:p>
          <a:r>
            <a:rPr lang="he-IL" dirty="0">
              <a:latin typeface="Arial" panose="020B0604020202020204" pitchFamily="34" charset="0"/>
              <a:cs typeface="Arial" panose="020B0604020202020204" pitchFamily="34" charset="0"/>
            </a:rPr>
            <a:t>לבנות אמון בנוגע לרמת איכות המערכת</a:t>
          </a:r>
        </a:p>
      </dgm:t>
    </dgm:pt>
    <dgm:pt modelId="{5F8872BA-A5CB-4338-A948-D046AB5C8E08}" type="sibTrans" cxnId="{7DDC421D-AC77-427D-8981-564A4684FE73}">
      <dgm:prSet/>
      <dgm:spPr/>
      <dgm:t>
        <a:bodyPr/>
        <a:lstStyle/>
        <a:p>
          <a:endParaRPr lang="en-US"/>
        </a:p>
      </dgm:t>
    </dgm:pt>
    <dgm:pt modelId="{88AA5B13-01A4-422A-8C6B-8D860782DD76}" type="parTrans" cxnId="{7DDC421D-AC77-427D-8981-564A4684FE73}">
      <dgm:prSet/>
      <dgm:spPr/>
      <dgm:t>
        <a:bodyPr/>
        <a:lstStyle/>
        <a:p>
          <a:endParaRPr lang="en-US"/>
        </a:p>
      </dgm:t>
    </dgm:pt>
    <dgm:pt modelId="{F4E4A5D6-DC44-4E48-AD33-7205996319D9}">
      <dgm:prSet/>
      <dgm:spPr/>
      <dgm:t>
        <a:bodyPr/>
        <a:lstStyle/>
        <a:p>
          <a:r>
            <a:rPr lang="he-IL"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gm:t>
    </dgm:pt>
    <dgm:pt modelId="{DF0DE1DB-5DB5-4FCE-9B6B-6AA1F70E3D84}" type="sibTrans" cxnId="{044C1B50-15EF-42C5-A920-83DCAC8B5CC5}">
      <dgm:prSet/>
      <dgm:spPr/>
      <dgm:t>
        <a:bodyPr/>
        <a:lstStyle/>
        <a:p>
          <a:endParaRPr lang="en-US"/>
        </a:p>
      </dgm:t>
    </dgm:pt>
    <dgm:pt modelId="{04111397-12E5-4A6E-B6BD-AD196D5A4E32}" type="parTrans" cxnId="{044C1B50-15EF-42C5-A920-83DCAC8B5CC5}">
      <dgm:prSet/>
      <dgm:spPr/>
      <dgm:t>
        <a:bodyPr/>
        <a:lstStyle/>
        <a:p>
          <a:endParaRPr lang="en-US"/>
        </a:p>
      </dgm:t>
    </dgm:pt>
    <dgm:pt modelId="{64070DF6-7B65-4BDB-A7ED-48610AAC9F03}">
      <dgm:prSet/>
      <dgm:spPr/>
      <dgm:t>
        <a:bodyPr/>
        <a:lstStyle/>
        <a:p>
          <a:r>
            <a:rPr lang="he-IL" dirty="0">
              <a:latin typeface="Arial" panose="020B0604020202020204" pitchFamily="34" charset="0"/>
              <a:cs typeface="Arial" panose="020B0604020202020204" pitchFamily="34" charset="0"/>
            </a:rPr>
            <a:t>להקטין את רמת הסיכון בנוגע לאיכות נמוכה של המערכת</a:t>
          </a:r>
        </a:p>
      </dgm:t>
    </dgm:pt>
    <dgm:pt modelId="{F49C2911-42CD-4650-B741-8BD5C3391395}" type="sibTrans" cxnId="{167527A6-C5B2-4DC9-BD82-A3134D4F7CE3}">
      <dgm:prSet/>
      <dgm:spPr/>
      <dgm:t>
        <a:bodyPr/>
        <a:lstStyle/>
        <a:p>
          <a:endParaRPr lang="en-US"/>
        </a:p>
      </dgm:t>
    </dgm:pt>
    <dgm:pt modelId="{AE1EE360-26B2-4D58-9187-C421DAE44605}" type="parTrans" cxnId="{167527A6-C5B2-4DC9-BD82-A3134D4F7CE3}">
      <dgm:prSet/>
      <dgm:spPr/>
      <dgm:t>
        <a:bodyPr/>
        <a:lstStyle/>
        <a:p>
          <a:endParaRPr lang="en-US"/>
        </a:p>
      </dgm:t>
    </dgm:pt>
    <dgm:pt modelId="{961D6CE7-95E1-4F83-94BB-3BD89AF26860}">
      <dgm:prSet/>
      <dgm:spPr/>
      <dgm:t>
        <a:bodyPr/>
        <a:lstStyle/>
        <a:p>
          <a:r>
            <a:rPr lang="he-IL"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dirty="0"/>
        </a:p>
      </dgm:t>
    </dgm:pt>
    <dgm:pt modelId="{BCEAF3A3-1794-4A5E-BF64-20E918357EF1}" type="sibTrans" cxnId="{98D7D364-5F66-4A52-982F-97AFE0BFB382}">
      <dgm:prSet/>
      <dgm:spPr/>
      <dgm:t>
        <a:bodyPr/>
        <a:lstStyle/>
        <a:p>
          <a:endParaRPr lang="en-US"/>
        </a:p>
      </dgm:t>
    </dgm:pt>
    <dgm:pt modelId="{14102470-4F41-4A9B-B581-82738FBADD81}" type="parTrans" cxnId="{98D7D364-5F66-4A52-982F-97AFE0BFB382}">
      <dgm:prSet/>
      <dgm:spPr/>
      <dgm:t>
        <a:bodyPr/>
        <a:lstStyle/>
        <a:p>
          <a:endParaRPr lang="en-US"/>
        </a:p>
      </dgm:t>
    </dgm:pt>
    <dgm:pt modelId="{00FF5C0C-73A3-464A-B7AF-6F41ECC3C78B}" type="pres">
      <dgm:prSet presAssocID="{6592AC0E-65E7-4924-B76B-4206F25F1241}" presName="diagram" presStyleCnt="0">
        <dgm:presLayoutVars>
          <dgm:dir/>
          <dgm:resizeHandles val="exact"/>
        </dgm:presLayoutVars>
      </dgm:prSet>
      <dgm:spPr/>
    </dgm:pt>
    <dgm:pt modelId="{5E47C465-5AC7-483F-850B-9D6CB73467A3}" type="pres">
      <dgm:prSet presAssocID="{FD14CD10-B847-4BA4-AC2F-A2BCEAA83425}" presName="node" presStyleLbl="node1" presStyleIdx="0" presStyleCnt="9">
        <dgm:presLayoutVars>
          <dgm:bulletEnabled val="1"/>
        </dgm:presLayoutVars>
      </dgm:prSet>
      <dgm:spPr/>
    </dgm:pt>
    <dgm:pt modelId="{B13DEB97-76D2-423C-B09B-1E90E3CAD1FD}" type="pres">
      <dgm:prSet presAssocID="{F617BD90-F6DD-4B29-AA76-7AD339B82B57}" presName="sibTrans" presStyleCnt="0"/>
      <dgm:spPr/>
    </dgm:pt>
    <dgm:pt modelId="{10F34D6C-9550-46A9-B00A-FA87F223C50D}" type="pres">
      <dgm:prSet presAssocID="{9B99BD9D-5772-42D6-B026-E65045AF4373}" presName="node" presStyleLbl="node1" presStyleIdx="1" presStyleCnt="9">
        <dgm:presLayoutVars>
          <dgm:bulletEnabled val="1"/>
        </dgm:presLayoutVars>
      </dgm:prSet>
      <dgm:spPr/>
    </dgm:pt>
    <dgm:pt modelId="{09127F23-226E-44A5-82ED-C04266E76F59}" type="pres">
      <dgm:prSet presAssocID="{8221B4F7-9B17-4975-8469-A1C816B984E6}" presName="sibTrans" presStyleCnt="0"/>
      <dgm:spPr/>
    </dgm:pt>
    <dgm:pt modelId="{EFA8603A-3BA6-45BC-B291-47B2CE5D1BD5}" type="pres">
      <dgm:prSet presAssocID="{03D2BB65-F068-4109-9455-11DD4DBBCBDC}" presName="node" presStyleLbl="node1" presStyleIdx="2" presStyleCnt="9">
        <dgm:presLayoutVars>
          <dgm:bulletEnabled val="1"/>
        </dgm:presLayoutVars>
      </dgm:prSet>
      <dgm:spPr/>
    </dgm:pt>
    <dgm:pt modelId="{D1FFB38D-5ACB-4C74-AEDC-E1077840B26F}" type="pres">
      <dgm:prSet presAssocID="{E7CD33DA-C11F-4405-88E2-62E6C5BDC475}" presName="sibTrans" presStyleCnt="0"/>
      <dgm:spPr/>
    </dgm:pt>
    <dgm:pt modelId="{E289FFB5-532C-4C41-BE72-D4398F4353B7}" type="pres">
      <dgm:prSet presAssocID="{52F8DCA2-6124-4B08-9669-5BA35A4D12B7}" presName="node" presStyleLbl="node1" presStyleIdx="3" presStyleCnt="9">
        <dgm:presLayoutVars>
          <dgm:bulletEnabled val="1"/>
        </dgm:presLayoutVars>
      </dgm:prSet>
      <dgm:spPr/>
    </dgm:pt>
    <dgm:pt modelId="{A6880CB2-F83E-475B-BA67-37BD8C986A08}" type="pres">
      <dgm:prSet presAssocID="{8AAC7097-A0CC-4A44-AFF6-F95812C7CAB4}" presName="sibTrans" presStyleCnt="0"/>
      <dgm:spPr/>
    </dgm:pt>
    <dgm:pt modelId="{D985DC5C-48BA-44DB-BBA3-FF912A047DAA}" type="pres">
      <dgm:prSet presAssocID="{5545F14B-6B35-4EB1-B9A5-DDFBBF939F4E}" presName="node" presStyleLbl="node1" presStyleIdx="4" presStyleCnt="9">
        <dgm:presLayoutVars>
          <dgm:bulletEnabled val="1"/>
        </dgm:presLayoutVars>
      </dgm:prSet>
      <dgm:spPr/>
    </dgm:pt>
    <dgm:pt modelId="{759F5F91-3A6B-48B1-9CD8-A4A47A5093C2}" type="pres">
      <dgm:prSet presAssocID="{3AAA9B31-71A4-45CB-B34F-2D57F14A7F7D}" presName="sibTrans" presStyleCnt="0"/>
      <dgm:spPr/>
    </dgm:pt>
    <dgm:pt modelId="{AEE660C8-40B8-4309-8058-C660BC4C8CE3}" type="pres">
      <dgm:prSet presAssocID="{29855892-63F1-49C5-AA77-448E7AA1E945}" presName="node" presStyleLbl="node1" presStyleIdx="5" presStyleCnt="9">
        <dgm:presLayoutVars>
          <dgm:bulletEnabled val="1"/>
        </dgm:presLayoutVars>
      </dgm:prSet>
      <dgm:spPr/>
    </dgm:pt>
    <dgm:pt modelId="{6DD0DD02-B149-42B5-93E9-B252AE633824}" type="pres">
      <dgm:prSet presAssocID="{5F8872BA-A5CB-4338-A948-D046AB5C8E08}" presName="sibTrans" presStyleCnt="0"/>
      <dgm:spPr/>
    </dgm:pt>
    <dgm:pt modelId="{1386EFFA-9046-469E-AAD6-961C2191F2E0}" type="pres">
      <dgm:prSet presAssocID="{F4E4A5D6-DC44-4E48-AD33-7205996319D9}" presName="node" presStyleLbl="node1" presStyleIdx="6" presStyleCnt="9">
        <dgm:presLayoutVars>
          <dgm:bulletEnabled val="1"/>
        </dgm:presLayoutVars>
      </dgm:prSet>
      <dgm:spPr/>
    </dgm:pt>
    <dgm:pt modelId="{9A773CD1-DECB-447A-ABBE-77E6F419A44A}" type="pres">
      <dgm:prSet presAssocID="{DF0DE1DB-5DB5-4FCE-9B6B-6AA1F70E3D84}" presName="sibTrans" presStyleCnt="0"/>
      <dgm:spPr/>
    </dgm:pt>
    <dgm:pt modelId="{EF1FFDD3-BE3D-4C61-BB62-9BE704BC5E98}" type="pres">
      <dgm:prSet presAssocID="{64070DF6-7B65-4BDB-A7ED-48610AAC9F03}" presName="node" presStyleLbl="node1" presStyleIdx="7" presStyleCnt="9">
        <dgm:presLayoutVars>
          <dgm:bulletEnabled val="1"/>
        </dgm:presLayoutVars>
      </dgm:prSet>
      <dgm:spPr/>
    </dgm:pt>
    <dgm:pt modelId="{A641ED66-E0D0-4D1E-9304-91C4D5A0E324}" type="pres">
      <dgm:prSet presAssocID="{F49C2911-42CD-4650-B741-8BD5C3391395}" presName="sibTrans" presStyleCnt="0"/>
      <dgm:spPr/>
    </dgm:pt>
    <dgm:pt modelId="{61FA84FD-D0A5-4C1B-B6BC-38B51BC0E76D}" type="pres">
      <dgm:prSet presAssocID="{961D6CE7-95E1-4F83-94BB-3BD89AF26860}" presName="node" presStyleLbl="node1" presStyleIdx="8" presStyleCnt="9">
        <dgm:presLayoutVars>
          <dgm:bulletEnabled val="1"/>
        </dgm:presLayoutVars>
      </dgm:prSet>
      <dgm:spPr/>
    </dgm:pt>
  </dgm:ptLst>
  <dgm:cxnLst>
    <dgm:cxn modelId="{7DDC421D-AC77-427D-8981-564A4684FE73}" srcId="{6592AC0E-65E7-4924-B76B-4206F25F1241}" destId="{29855892-63F1-49C5-AA77-448E7AA1E945}" srcOrd="5" destOrd="0" parTransId="{88AA5B13-01A4-422A-8C6B-8D860782DD76}" sibTransId="{5F8872BA-A5CB-4338-A948-D046AB5C8E08}"/>
    <dgm:cxn modelId="{35F1D939-F20A-4871-B3B0-EE6A86650BA6}" type="presOf" srcId="{52F8DCA2-6124-4B08-9669-5BA35A4D12B7}" destId="{E289FFB5-532C-4C41-BE72-D4398F4353B7}" srcOrd="0" destOrd="0" presId="urn:microsoft.com/office/officeart/2005/8/layout/default"/>
    <dgm:cxn modelId="{6F8E855B-570A-455B-90F2-F483358AA85B}" srcId="{6592AC0E-65E7-4924-B76B-4206F25F1241}" destId="{5545F14B-6B35-4EB1-B9A5-DDFBBF939F4E}" srcOrd="4" destOrd="0" parTransId="{45B62933-D0ED-464C-B214-35E60B995BD8}" sibTransId="{3AAA9B31-71A4-45CB-B34F-2D57F14A7F7D}"/>
    <dgm:cxn modelId="{98D7D364-5F66-4A52-982F-97AFE0BFB382}" srcId="{6592AC0E-65E7-4924-B76B-4206F25F1241}" destId="{961D6CE7-95E1-4F83-94BB-3BD89AF26860}" srcOrd="8" destOrd="0" parTransId="{14102470-4F41-4A9B-B581-82738FBADD81}" sibTransId="{BCEAF3A3-1794-4A5E-BF64-20E918357EF1}"/>
    <dgm:cxn modelId="{B8B81670-4EAA-446E-AEAF-560AF2FE4E1A}" srcId="{6592AC0E-65E7-4924-B76B-4206F25F1241}" destId="{9B99BD9D-5772-42D6-B026-E65045AF4373}" srcOrd="1" destOrd="0" parTransId="{E9911F97-97D8-46EB-A1C6-8C6D760A0FCB}" sibTransId="{8221B4F7-9B17-4975-8469-A1C816B984E6}"/>
    <dgm:cxn modelId="{044C1B50-15EF-42C5-A920-83DCAC8B5CC5}" srcId="{6592AC0E-65E7-4924-B76B-4206F25F1241}" destId="{F4E4A5D6-DC44-4E48-AD33-7205996319D9}" srcOrd="6" destOrd="0" parTransId="{04111397-12E5-4A6E-B6BD-AD196D5A4E32}" sibTransId="{DF0DE1DB-5DB5-4FCE-9B6B-6AA1F70E3D84}"/>
    <dgm:cxn modelId="{F0953572-2DA0-40E9-9F9B-F810BF28B0C5}" srcId="{6592AC0E-65E7-4924-B76B-4206F25F1241}" destId="{03D2BB65-F068-4109-9455-11DD4DBBCBDC}" srcOrd="2" destOrd="0" parTransId="{8CF1BC29-63DF-49C5-A7A9-5B9F883C2459}" sibTransId="{E7CD33DA-C11F-4405-88E2-62E6C5BDC475}"/>
    <dgm:cxn modelId="{0300947F-B67D-4AA3-A470-A0784E06D6E5}" srcId="{6592AC0E-65E7-4924-B76B-4206F25F1241}" destId="{FD14CD10-B847-4BA4-AC2F-A2BCEAA83425}" srcOrd="0" destOrd="0" parTransId="{5ACE4834-372F-410A-A8C5-F3AE2B874BFD}" sibTransId="{F617BD90-F6DD-4B29-AA76-7AD339B82B57}"/>
    <dgm:cxn modelId="{C958F47F-6097-4BE7-B3F4-E15F284B1751}" type="presOf" srcId="{03D2BB65-F068-4109-9455-11DD4DBBCBDC}" destId="{EFA8603A-3BA6-45BC-B291-47B2CE5D1BD5}" srcOrd="0" destOrd="0" presId="urn:microsoft.com/office/officeart/2005/8/layout/default"/>
    <dgm:cxn modelId="{190B9C8C-D14D-4E16-A1E7-76476A97681B}" type="presOf" srcId="{F4E4A5D6-DC44-4E48-AD33-7205996319D9}" destId="{1386EFFA-9046-469E-AAD6-961C2191F2E0}" srcOrd="0" destOrd="0" presId="urn:microsoft.com/office/officeart/2005/8/layout/default"/>
    <dgm:cxn modelId="{167527A6-C5B2-4DC9-BD82-A3134D4F7CE3}" srcId="{6592AC0E-65E7-4924-B76B-4206F25F1241}" destId="{64070DF6-7B65-4BDB-A7ED-48610AAC9F03}" srcOrd="7" destOrd="0" parTransId="{AE1EE360-26B2-4D58-9187-C421DAE44605}" sibTransId="{F49C2911-42CD-4650-B741-8BD5C3391395}"/>
    <dgm:cxn modelId="{BC5014AA-FC5E-4FDA-8658-81BD0F9CA07D}" type="presOf" srcId="{9B99BD9D-5772-42D6-B026-E65045AF4373}" destId="{10F34D6C-9550-46A9-B00A-FA87F223C50D}" srcOrd="0" destOrd="0" presId="urn:microsoft.com/office/officeart/2005/8/layout/default"/>
    <dgm:cxn modelId="{DC1775B2-E5B8-43C4-BA33-D99723B7777B}" type="presOf" srcId="{5545F14B-6B35-4EB1-B9A5-DDFBBF939F4E}" destId="{D985DC5C-48BA-44DB-BBA3-FF912A047DAA}" srcOrd="0" destOrd="0" presId="urn:microsoft.com/office/officeart/2005/8/layout/default"/>
    <dgm:cxn modelId="{D8A7E5B7-809C-493A-AABF-68B6D0C90D6C}" type="presOf" srcId="{64070DF6-7B65-4BDB-A7ED-48610AAC9F03}" destId="{EF1FFDD3-BE3D-4C61-BB62-9BE704BC5E98}" srcOrd="0" destOrd="0" presId="urn:microsoft.com/office/officeart/2005/8/layout/default"/>
    <dgm:cxn modelId="{0B4E5AC0-5639-443E-9E03-1A9892F42E4E}" type="presOf" srcId="{29855892-63F1-49C5-AA77-448E7AA1E945}" destId="{AEE660C8-40B8-4309-8058-C660BC4C8CE3}" srcOrd="0" destOrd="0" presId="urn:microsoft.com/office/officeart/2005/8/layout/default"/>
    <dgm:cxn modelId="{7FB090D0-AFA5-463D-BE75-48B83B414F88}" type="presOf" srcId="{FD14CD10-B847-4BA4-AC2F-A2BCEAA83425}" destId="{5E47C465-5AC7-483F-850B-9D6CB73467A3}" srcOrd="0" destOrd="0" presId="urn:microsoft.com/office/officeart/2005/8/layout/default"/>
    <dgm:cxn modelId="{B93CE8D4-D530-4A9E-ACF9-269A0729C5DA}" type="presOf" srcId="{961D6CE7-95E1-4F83-94BB-3BD89AF26860}" destId="{61FA84FD-D0A5-4C1B-B6BC-38B51BC0E76D}" srcOrd="0" destOrd="0" presId="urn:microsoft.com/office/officeart/2005/8/layout/default"/>
    <dgm:cxn modelId="{32FF46F0-B388-4ECB-BAE3-2BDB003DA5DD}" type="presOf" srcId="{6592AC0E-65E7-4924-B76B-4206F25F1241}" destId="{00FF5C0C-73A3-464A-B7AF-6F41ECC3C78B}" srcOrd="0" destOrd="0" presId="urn:microsoft.com/office/officeart/2005/8/layout/default"/>
    <dgm:cxn modelId="{35F2A3F5-D0B1-4CD5-9544-5B0B8E45AB25}" srcId="{6592AC0E-65E7-4924-B76B-4206F25F1241}" destId="{52F8DCA2-6124-4B08-9669-5BA35A4D12B7}" srcOrd="3" destOrd="0" parTransId="{10B434CB-1AFD-47C2-9B83-2CA3E6137A81}" sibTransId="{8AAC7097-A0CC-4A44-AFF6-F95812C7CAB4}"/>
    <dgm:cxn modelId="{CE93FED5-DC28-4490-99CE-71C528584D03}" type="presParOf" srcId="{00FF5C0C-73A3-464A-B7AF-6F41ECC3C78B}" destId="{5E47C465-5AC7-483F-850B-9D6CB73467A3}" srcOrd="0" destOrd="0" presId="urn:microsoft.com/office/officeart/2005/8/layout/default"/>
    <dgm:cxn modelId="{69068F0E-4AC4-4533-A914-E9FE605A8518}" type="presParOf" srcId="{00FF5C0C-73A3-464A-B7AF-6F41ECC3C78B}" destId="{B13DEB97-76D2-423C-B09B-1E90E3CAD1FD}" srcOrd="1" destOrd="0" presId="urn:microsoft.com/office/officeart/2005/8/layout/default"/>
    <dgm:cxn modelId="{4BC36E5C-A102-43D3-AF63-8B7ACCECC2EB}" type="presParOf" srcId="{00FF5C0C-73A3-464A-B7AF-6F41ECC3C78B}" destId="{10F34D6C-9550-46A9-B00A-FA87F223C50D}" srcOrd="2" destOrd="0" presId="urn:microsoft.com/office/officeart/2005/8/layout/default"/>
    <dgm:cxn modelId="{8579BD1B-0C41-4DF2-8EF9-9F2672E2D86F}" type="presParOf" srcId="{00FF5C0C-73A3-464A-B7AF-6F41ECC3C78B}" destId="{09127F23-226E-44A5-82ED-C04266E76F59}" srcOrd="3" destOrd="0" presId="urn:microsoft.com/office/officeart/2005/8/layout/default"/>
    <dgm:cxn modelId="{AA8233A1-2A3D-4C72-AC6E-D0ACB4DA8B95}" type="presParOf" srcId="{00FF5C0C-73A3-464A-B7AF-6F41ECC3C78B}" destId="{EFA8603A-3BA6-45BC-B291-47B2CE5D1BD5}" srcOrd="4" destOrd="0" presId="urn:microsoft.com/office/officeart/2005/8/layout/default"/>
    <dgm:cxn modelId="{2AE61364-298E-4E36-B498-7AB2963EF012}" type="presParOf" srcId="{00FF5C0C-73A3-464A-B7AF-6F41ECC3C78B}" destId="{D1FFB38D-5ACB-4C74-AEDC-E1077840B26F}" srcOrd="5" destOrd="0" presId="urn:microsoft.com/office/officeart/2005/8/layout/default"/>
    <dgm:cxn modelId="{E55A159B-DC64-45EB-8ACF-85B29188AD36}" type="presParOf" srcId="{00FF5C0C-73A3-464A-B7AF-6F41ECC3C78B}" destId="{E289FFB5-532C-4C41-BE72-D4398F4353B7}" srcOrd="6" destOrd="0" presId="urn:microsoft.com/office/officeart/2005/8/layout/default"/>
    <dgm:cxn modelId="{1191B7E9-5E94-46C3-9B41-A74C5DF3BDE6}" type="presParOf" srcId="{00FF5C0C-73A3-464A-B7AF-6F41ECC3C78B}" destId="{A6880CB2-F83E-475B-BA67-37BD8C986A08}" srcOrd="7" destOrd="0" presId="urn:microsoft.com/office/officeart/2005/8/layout/default"/>
    <dgm:cxn modelId="{29A5353B-21A9-4D93-BAF1-E9185771421A}" type="presParOf" srcId="{00FF5C0C-73A3-464A-B7AF-6F41ECC3C78B}" destId="{D985DC5C-48BA-44DB-BBA3-FF912A047DAA}" srcOrd="8" destOrd="0" presId="urn:microsoft.com/office/officeart/2005/8/layout/default"/>
    <dgm:cxn modelId="{6C0B9D22-3258-47B7-937B-DA7F0D1E3F21}" type="presParOf" srcId="{00FF5C0C-73A3-464A-B7AF-6F41ECC3C78B}" destId="{759F5F91-3A6B-48B1-9CD8-A4A47A5093C2}" srcOrd="9" destOrd="0" presId="urn:microsoft.com/office/officeart/2005/8/layout/default"/>
    <dgm:cxn modelId="{341754BE-17F6-4E34-9324-414537F0B293}" type="presParOf" srcId="{00FF5C0C-73A3-464A-B7AF-6F41ECC3C78B}" destId="{AEE660C8-40B8-4309-8058-C660BC4C8CE3}" srcOrd="10" destOrd="0" presId="urn:microsoft.com/office/officeart/2005/8/layout/default"/>
    <dgm:cxn modelId="{B2EE03DC-C2DF-4137-9BE1-3DD735D4EB9B}" type="presParOf" srcId="{00FF5C0C-73A3-464A-B7AF-6F41ECC3C78B}" destId="{6DD0DD02-B149-42B5-93E9-B252AE633824}" srcOrd="11" destOrd="0" presId="urn:microsoft.com/office/officeart/2005/8/layout/default"/>
    <dgm:cxn modelId="{37444FAE-E194-4DB2-8D0D-3D57A630738D}" type="presParOf" srcId="{00FF5C0C-73A3-464A-B7AF-6F41ECC3C78B}" destId="{1386EFFA-9046-469E-AAD6-961C2191F2E0}" srcOrd="12" destOrd="0" presId="urn:microsoft.com/office/officeart/2005/8/layout/default"/>
    <dgm:cxn modelId="{A4DEC102-8DED-4AB2-9AE5-57C36443728E}" type="presParOf" srcId="{00FF5C0C-73A3-464A-B7AF-6F41ECC3C78B}" destId="{9A773CD1-DECB-447A-ABBE-77E6F419A44A}" srcOrd="13" destOrd="0" presId="urn:microsoft.com/office/officeart/2005/8/layout/default"/>
    <dgm:cxn modelId="{6742FC96-3795-4AD6-84D2-F618791117CE}" type="presParOf" srcId="{00FF5C0C-73A3-464A-B7AF-6F41ECC3C78B}" destId="{EF1FFDD3-BE3D-4C61-BB62-9BE704BC5E98}" srcOrd="14" destOrd="0" presId="urn:microsoft.com/office/officeart/2005/8/layout/default"/>
    <dgm:cxn modelId="{815FBB86-3B03-4555-8437-48FDD3787AB5}" type="presParOf" srcId="{00FF5C0C-73A3-464A-B7AF-6F41ECC3C78B}" destId="{A641ED66-E0D0-4D1E-9304-91C4D5A0E324}" srcOrd="15" destOrd="0" presId="urn:microsoft.com/office/officeart/2005/8/layout/default"/>
    <dgm:cxn modelId="{63709453-935C-46B4-9976-B7DA56929D79}" type="presParOf" srcId="{00FF5C0C-73A3-464A-B7AF-6F41ECC3C78B}" destId="{61FA84FD-D0A5-4C1B-B6BC-38B51BC0E76D}"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92AC0E-65E7-4924-B76B-4206F25F1241}"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custT="1"/>
      <dgm:spPr/>
      <dgm:t>
        <a:bodyPr/>
        <a:lstStyle/>
        <a:p>
          <a:pPr>
            <a:buFont typeface="Wingdings" panose="05000000000000000000" pitchFamily="2" charset="2"/>
            <a:buChar char="v"/>
          </a:pPr>
          <a:r>
            <a:rPr lang="he-IL" sz="1800" dirty="0">
              <a:latin typeface="Arial" panose="020B0604020202020204" pitchFamily="34" charset="0"/>
              <a:cs typeface="Arial" panose="020B0604020202020204" pitchFamily="34" charset="0"/>
            </a:rPr>
            <a:t>בדיקות דינמיות</a:t>
          </a:r>
          <a:endParaRPr lang="en-US" sz="1800" dirty="0"/>
        </a:p>
      </dgm:t>
    </dgm:pt>
    <dgm:pt modelId="{5ACE4834-372F-410A-A8C5-F3AE2B874BFD}" type="parTrans" cxnId="{0300947F-B67D-4AA3-A470-A0784E06D6E5}">
      <dgm:prSet/>
      <dgm:spPr/>
      <dgm:t>
        <a:bodyPr/>
        <a:lstStyle/>
        <a:p>
          <a:endParaRPr lang="en-US" sz="2800"/>
        </a:p>
      </dgm:t>
    </dgm:pt>
    <dgm:pt modelId="{F617BD90-F6DD-4B29-AA76-7AD339B82B57}" type="sibTrans" cxnId="{0300947F-B67D-4AA3-A470-A0784E06D6E5}">
      <dgm:prSet/>
      <dgm:spPr/>
      <dgm:t>
        <a:bodyPr/>
        <a:lstStyle/>
        <a:p>
          <a:endParaRPr lang="en-US" sz="2800"/>
        </a:p>
      </dgm:t>
    </dgm:pt>
    <dgm:pt modelId="{9B99BD9D-5772-42D6-B026-E65045AF4373}">
      <dgm:prSet custT="1"/>
      <dgm:spPr/>
      <dgm:t>
        <a:bodyPr/>
        <a:lstStyle/>
        <a:p>
          <a:r>
            <a:rPr lang="he-IL" sz="1800" dirty="0">
              <a:latin typeface="Arial" panose="020B0604020202020204" pitchFamily="34" charset="0"/>
              <a:cs typeface="Arial" panose="020B0604020202020204" pitchFamily="34" charset="0"/>
            </a:rPr>
            <a:t>ניפוי באגים</a:t>
          </a:r>
        </a:p>
      </dgm:t>
    </dgm:pt>
    <dgm:pt modelId="{8221B4F7-9B17-4975-8469-A1C816B984E6}" type="sibTrans" cxnId="{B8B81670-4EAA-446E-AEAF-560AF2FE4E1A}">
      <dgm:prSet/>
      <dgm:spPr/>
      <dgm:t>
        <a:bodyPr/>
        <a:lstStyle/>
        <a:p>
          <a:endParaRPr lang="en-US" sz="2800"/>
        </a:p>
      </dgm:t>
    </dgm:pt>
    <dgm:pt modelId="{E9911F97-97D8-46EB-A1C6-8C6D760A0FCB}" type="parTrans" cxnId="{B8B81670-4EAA-446E-AEAF-560AF2FE4E1A}">
      <dgm:prSet/>
      <dgm:spPr/>
      <dgm:t>
        <a:bodyPr/>
        <a:lstStyle/>
        <a:p>
          <a:endParaRPr lang="en-US" sz="2800"/>
        </a:p>
      </dgm:t>
    </dgm:pt>
    <dgm:pt modelId="{03D2BB65-F068-4109-9455-11DD4DBBCBDC}">
      <dgm:prSet custT="1"/>
      <dgm:spPr/>
      <dgm:t>
        <a:bodyPr/>
        <a:lstStyle/>
        <a:p>
          <a:r>
            <a:rPr lang="he-IL" sz="1800">
              <a:latin typeface="Arial" panose="020B0604020202020204" pitchFamily="34" charset="0"/>
              <a:cs typeface="Arial" panose="020B0604020202020204" pitchFamily="34" charset="0"/>
            </a:rPr>
            <a:t>בדיקת תיקון</a:t>
          </a:r>
          <a:endParaRPr lang="he-IL" sz="1800" dirty="0">
            <a:latin typeface="Arial" panose="020B0604020202020204" pitchFamily="34" charset="0"/>
            <a:cs typeface="Arial" panose="020B0604020202020204" pitchFamily="34" charset="0"/>
          </a:endParaRPr>
        </a:p>
      </dgm:t>
    </dgm:pt>
    <dgm:pt modelId="{E7CD33DA-C11F-4405-88E2-62E6C5BDC475}" type="sibTrans" cxnId="{F0953572-2DA0-40E9-9F9B-F810BF28B0C5}">
      <dgm:prSet/>
      <dgm:spPr/>
      <dgm:t>
        <a:bodyPr/>
        <a:lstStyle/>
        <a:p>
          <a:endParaRPr lang="en-US" sz="2800"/>
        </a:p>
      </dgm:t>
    </dgm:pt>
    <dgm:pt modelId="{8CF1BC29-63DF-49C5-A7A9-5B9F883C2459}" type="parTrans" cxnId="{F0953572-2DA0-40E9-9F9B-F810BF28B0C5}">
      <dgm:prSet/>
      <dgm:spPr/>
      <dgm:t>
        <a:bodyPr/>
        <a:lstStyle/>
        <a:p>
          <a:endParaRPr lang="en-US" sz="2800"/>
        </a:p>
      </dgm:t>
    </dgm:pt>
    <dgm:pt modelId="{52F8DCA2-6124-4B08-9669-5BA35A4D12B7}">
      <dgm:prSet custT="1"/>
      <dgm:spPr/>
      <dgm:t>
        <a:bodyPr/>
        <a:lstStyle/>
        <a:p>
          <a:r>
            <a:rPr lang="he-IL" sz="1800">
              <a:latin typeface="Arial" panose="020B0604020202020204" pitchFamily="34" charset="0"/>
              <a:cs typeface="Arial" panose="020B0604020202020204" pitchFamily="34" charset="0"/>
            </a:rPr>
            <a:t>מעורב</a:t>
          </a:r>
          <a:endParaRPr lang="he-IL" sz="1800" dirty="0">
            <a:latin typeface="Arial" panose="020B0604020202020204" pitchFamily="34" charset="0"/>
            <a:cs typeface="Arial" panose="020B0604020202020204" pitchFamily="34" charset="0"/>
          </a:endParaRPr>
        </a:p>
      </dgm:t>
    </dgm:pt>
    <dgm:pt modelId="{8AAC7097-A0CC-4A44-AFF6-F95812C7CAB4}" type="sibTrans" cxnId="{35F2A3F5-D0B1-4CD5-9544-5B0B8E45AB25}">
      <dgm:prSet/>
      <dgm:spPr/>
      <dgm:t>
        <a:bodyPr/>
        <a:lstStyle/>
        <a:p>
          <a:endParaRPr lang="en-US" sz="2800"/>
        </a:p>
      </dgm:t>
    </dgm:pt>
    <dgm:pt modelId="{10B434CB-1AFD-47C2-9B83-2CA3E6137A81}" type="parTrans" cxnId="{35F2A3F5-D0B1-4CD5-9544-5B0B8E45AB25}">
      <dgm:prSet/>
      <dgm:spPr/>
      <dgm:t>
        <a:bodyPr/>
        <a:lstStyle/>
        <a:p>
          <a:endParaRPr lang="en-US" sz="2800"/>
        </a:p>
      </dgm:t>
    </dgm:pt>
    <dgm:pt modelId="{C3877B39-0BC1-4112-A315-FA035AF61808}">
      <dgm:prSet phldrT="[Text]" custT="1"/>
      <dgm:spPr/>
      <dgm:t>
        <a:bodyPr/>
        <a:lstStyle/>
        <a:p>
          <a:pPr rtl="1">
            <a:buFont typeface="Wingdings" panose="05000000000000000000" pitchFamily="2" charset="2"/>
            <a:buChar char="v"/>
          </a:pPr>
          <a:r>
            <a:rPr lang="he-IL" sz="1200" dirty="0"/>
            <a:t>בדיקות על מערכת הנבדקת (מפעילים את התוכנה)</a:t>
          </a:r>
          <a:endParaRPr lang="en-US" sz="1200" dirty="0"/>
        </a:p>
      </dgm:t>
    </dgm:pt>
    <dgm:pt modelId="{E6FA2CFF-A796-4A98-BEE3-25319A95B674}" type="parTrans" cxnId="{B10623F6-79C3-4530-BFBB-223B9D8DCECD}">
      <dgm:prSet/>
      <dgm:spPr/>
      <dgm:t>
        <a:bodyPr/>
        <a:lstStyle/>
        <a:p>
          <a:endParaRPr lang="en-US" sz="2800"/>
        </a:p>
      </dgm:t>
    </dgm:pt>
    <dgm:pt modelId="{103EEA7E-CE12-415B-9485-B9A597525738}" type="sibTrans" cxnId="{B10623F6-79C3-4530-BFBB-223B9D8DCECD}">
      <dgm:prSet/>
      <dgm:spPr/>
      <dgm:t>
        <a:bodyPr/>
        <a:lstStyle/>
        <a:p>
          <a:endParaRPr lang="en-US" sz="2800"/>
        </a:p>
      </dgm:t>
    </dgm:pt>
    <dgm:pt modelId="{B1412E22-46E8-4CA8-B411-40074B0A8124}">
      <dgm:prSet custT="1"/>
      <dgm:spPr/>
      <dgm:t>
        <a:bodyPr/>
        <a:lstStyle/>
        <a:p>
          <a:pPr rtl="1">
            <a:buFont typeface="Wingdings" panose="05000000000000000000" pitchFamily="2" charset="2"/>
            <a:buChar char="v"/>
          </a:pPr>
          <a:r>
            <a:rPr lang="he-IL" sz="1200" dirty="0"/>
            <a:t>בדיקות דינמיות - מאתרים כישלונות במערכת הנגרמים מתקלות</a:t>
          </a:r>
          <a:endParaRPr lang="en-US" sz="1200" dirty="0"/>
        </a:p>
      </dgm:t>
    </dgm:pt>
    <dgm:pt modelId="{79D5DBBF-7A70-4103-AC01-60D22AE5A4D5}" type="parTrans" cxnId="{BD17C8FE-B0CD-4464-956A-9E2097AFC8B1}">
      <dgm:prSet/>
      <dgm:spPr/>
      <dgm:t>
        <a:bodyPr/>
        <a:lstStyle/>
        <a:p>
          <a:endParaRPr lang="en-US" sz="2800"/>
        </a:p>
      </dgm:t>
    </dgm:pt>
    <dgm:pt modelId="{918DCED8-DBD0-4230-BECE-FEE78E5632B5}" type="sibTrans" cxnId="{BD17C8FE-B0CD-4464-956A-9E2097AFC8B1}">
      <dgm:prSet/>
      <dgm:spPr/>
      <dgm:t>
        <a:bodyPr/>
        <a:lstStyle/>
        <a:p>
          <a:endParaRPr lang="en-US" sz="2800"/>
        </a:p>
      </dgm:t>
    </dgm:pt>
    <dgm:pt modelId="{35281804-5021-4E2C-8635-EF1B7E187FA5}">
      <dgm:prSet custT="1"/>
      <dgm:spPr/>
      <dgm:t>
        <a:bodyPr/>
        <a:lstStyle/>
        <a:p>
          <a:pPr rtl="1">
            <a:buFont typeface="Wingdings" panose="05000000000000000000" pitchFamily="2" charset="2"/>
            <a:buChar char="v"/>
          </a:pPr>
          <a:r>
            <a:rPr lang="he-IL" sz="1200" dirty="0"/>
            <a:t>בדיקות דינמיות - לא מראות את המקור לתקלה (את קטע הקוד הפגום)</a:t>
          </a:r>
          <a:endParaRPr lang="en-US" sz="1200" dirty="0"/>
        </a:p>
      </dgm:t>
    </dgm:pt>
    <dgm:pt modelId="{B6B14198-78BF-4B0B-B189-C644AAD3C51D}" type="parTrans" cxnId="{1C0D0D6A-0FE3-441D-BDFA-4AD18363BF9B}">
      <dgm:prSet/>
      <dgm:spPr/>
      <dgm:t>
        <a:bodyPr/>
        <a:lstStyle/>
        <a:p>
          <a:endParaRPr lang="en-US" sz="2800"/>
        </a:p>
      </dgm:t>
    </dgm:pt>
    <dgm:pt modelId="{0C7EB06A-9849-4107-AF40-5B52DCD41C92}" type="sibTrans" cxnId="{1C0D0D6A-0FE3-441D-BDFA-4AD18363BF9B}">
      <dgm:prSet/>
      <dgm:spPr/>
      <dgm:t>
        <a:bodyPr/>
        <a:lstStyle/>
        <a:p>
          <a:endParaRPr lang="en-US" sz="2800"/>
        </a:p>
      </dgm:t>
    </dgm:pt>
    <dgm:pt modelId="{6F8C363A-21B5-4BA0-B2E7-A4611F18A774}">
      <dgm:prSet custT="1"/>
      <dgm:spPr/>
      <dgm:t>
        <a:bodyPr/>
        <a:lstStyle/>
        <a:p>
          <a:pPr rtl="1">
            <a:buFont typeface="Wingdings" panose="05000000000000000000" pitchFamily="2" charset="2"/>
            <a:buChar char="v"/>
          </a:pPr>
          <a:r>
            <a:rPr lang="he-IL" sz="1200" dirty="0"/>
            <a:t>הבודקים אחראים במקרים מסוימים, לבדיקה הראשונית ולבדיקה האישור הסופית</a:t>
          </a:r>
          <a:endParaRPr lang="en-US" sz="1200" dirty="0"/>
        </a:p>
      </dgm:t>
    </dgm:pt>
    <dgm:pt modelId="{5C2572FA-B26A-4929-8670-58B33A552504}" type="parTrans" cxnId="{590DF623-A177-4DC7-95FF-28C301B1199F}">
      <dgm:prSet/>
      <dgm:spPr/>
      <dgm:t>
        <a:bodyPr/>
        <a:lstStyle/>
        <a:p>
          <a:endParaRPr lang="en-US" sz="2800"/>
        </a:p>
      </dgm:t>
    </dgm:pt>
    <dgm:pt modelId="{ADA5EA52-ABB5-4B97-9D93-F58BC99FFFE9}" type="sibTrans" cxnId="{590DF623-A177-4DC7-95FF-28C301B1199F}">
      <dgm:prSet/>
      <dgm:spPr/>
      <dgm:t>
        <a:bodyPr/>
        <a:lstStyle/>
        <a:p>
          <a:endParaRPr lang="en-US" sz="2800"/>
        </a:p>
      </dgm:t>
    </dgm:pt>
    <dgm:pt modelId="{6F8DEA9F-D2A2-4D1E-94F7-60BDA4068D0D}">
      <dgm:prSet custT="1"/>
      <dgm:spPr/>
      <dgm:t>
        <a:bodyPr/>
        <a:lstStyle/>
        <a:p>
          <a:pPr rtl="1">
            <a:buFont typeface="Wingdings" panose="05000000000000000000" pitchFamily="2" charset="2"/>
            <a:buChar char="v"/>
          </a:pPr>
          <a:r>
            <a:rPr lang="he-IL" sz="1200" dirty="0"/>
            <a:t>ניפוי באגים: מתבצע באמצעות התוכנה איתה כותבים את הקוד.</a:t>
          </a:r>
          <a:endParaRPr lang="en-US" sz="1200" dirty="0"/>
        </a:p>
      </dgm:t>
    </dgm:pt>
    <dgm:pt modelId="{D70EC8E4-D99A-4958-8BED-E98B92A8AA24}" type="parTrans" cxnId="{49FD8A37-A103-4A0F-84CF-375CFA4E9F9A}">
      <dgm:prSet/>
      <dgm:spPr/>
      <dgm:t>
        <a:bodyPr/>
        <a:lstStyle/>
        <a:p>
          <a:endParaRPr lang="en-US" sz="2800"/>
        </a:p>
      </dgm:t>
    </dgm:pt>
    <dgm:pt modelId="{BAFA3D0B-41D5-46D8-B155-8533E777B9BB}" type="sibTrans" cxnId="{49FD8A37-A103-4A0F-84CF-375CFA4E9F9A}">
      <dgm:prSet/>
      <dgm:spPr/>
      <dgm:t>
        <a:bodyPr/>
        <a:lstStyle/>
        <a:p>
          <a:endParaRPr lang="en-US" sz="2800"/>
        </a:p>
      </dgm:t>
    </dgm:pt>
    <dgm:pt modelId="{8DF1B8E8-88DF-4436-BB0F-D5B4138149E1}">
      <dgm:prSet custT="1"/>
      <dgm:spPr/>
      <dgm:t>
        <a:bodyPr/>
        <a:lstStyle/>
        <a:p>
          <a:pPr rtl="1">
            <a:buFont typeface="Wingdings" panose="05000000000000000000" pitchFamily="2" charset="2"/>
            <a:buChar char="v"/>
          </a:pPr>
          <a:r>
            <a:rPr lang="he-IL" sz="1200" dirty="0"/>
            <a:t>ניתוח התקלה ומציאת מקורה (בקוד)</a:t>
          </a:r>
          <a:endParaRPr lang="en-US" sz="1200" dirty="0"/>
        </a:p>
      </dgm:t>
    </dgm:pt>
    <dgm:pt modelId="{73F5C1FD-9D9A-4313-BE9B-6225C8C59B75}" type="parTrans" cxnId="{05CD560A-694C-4A74-92A4-87B49C41BE75}">
      <dgm:prSet/>
      <dgm:spPr/>
      <dgm:t>
        <a:bodyPr/>
        <a:lstStyle/>
        <a:p>
          <a:endParaRPr lang="en-US" sz="2800"/>
        </a:p>
      </dgm:t>
    </dgm:pt>
    <dgm:pt modelId="{F4D75655-7DD5-48B2-AF43-1A1FAA155924}" type="sibTrans" cxnId="{05CD560A-694C-4A74-92A4-87B49C41BE75}">
      <dgm:prSet/>
      <dgm:spPr/>
      <dgm:t>
        <a:bodyPr/>
        <a:lstStyle/>
        <a:p>
          <a:endParaRPr lang="en-US" sz="2800"/>
        </a:p>
      </dgm:t>
    </dgm:pt>
    <dgm:pt modelId="{9A2B4B30-7F3A-4705-B5F1-187225EE2315}">
      <dgm:prSet custT="1"/>
      <dgm:spPr/>
      <dgm:t>
        <a:bodyPr/>
        <a:lstStyle/>
        <a:p>
          <a:pPr rtl="1">
            <a:buFont typeface="Wingdings" panose="05000000000000000000" pitchFamily="2" charset="2"/>
            <a:buChar char="v"/>
          </a:pPr>
          <a:r>
            <a:rPr lang="he-IL" sz="1200" dirty="0"/>
            <a:t>תיקון התקלה ובדיקת התיקון ברמת </a:t>
          </a:r>
          <a:r>
            <a:rPr lang="en-US" sz="1200" dirty="0"/>
            <a:t>Unit Test </a:t>
          </a:r>
        </a:p>
      </dgm:t>
    </dgm:pt>
    <dgm:pt modelId="{0E2D3A9B-7C0A-4137-ADD8-CB3DB361F83D}" type="parTrans" cxnId="{221348C3-503A-48B8-BE7F-449E70036C79}">
      <dgm:prSet/>
      <dgm:spPr/>
      <dgm:t>
        <a:bodyPr/>
        <a:lstStyle/>
        <a:p>
          <a:endParaRPr lang="en-US" sz="2800"/>
        </a:p>
      </dgm:t>
    </dgm:pt>
    <dgm:pt modelId="{FD58AED4-945D-4514-9342-F11DE9640FF6}" type="sibTrans" cxnId="{221348C3-503A-48B8-BE7F-449E70036C79}">
      <dgm:prSet/>
      <dgm:spPr/>
      <dgm:t>
        <a:bodyPr/>
        <a:lstStyle/>
        <a:p>
          <a:endParaRPr lang="en-US" sz="2800"/>
        </a:p>
      </dgm:t>
    </dgm:pt>
    <dgm:pt modelId="{2A2B2A02-0DC6-479F-9355-C5EF45980FE5}">
      <dgm:prSet custT="1"/>
      <dgm:spPr/>
      <dgm:t>
        <a:bodyPr/>
        <a:lstStyle/>
        <a:p>
          <a:pPr rtl="1">
            <a:buFont typeface="Wingdings" panose="05000000000000000000" pitchFamily="2" charset="2"/>
            <a:buChar char="v"/>
          </a:pPr>
          <a:r>
            <a:rPr lang="he-IL" sz="1200" dirty="0"/>
            <a:t>מפתחים מבצעים את ניפוי הבאגים ואת בדיקות הרכיב המשויכות אליו</a:t>
          </a:r>
          <a:endParaRPr lang="en-US" sz="1200" dirty="0"/>
        </a:p>
      </dgm:t>
    </dgm:pt>
    <dgm:pt modelId="{149990FA-AAAE-4D26-AD90-3B26E4AC1A84}" type="parTrans" cxnId="{6CF7ED64-CFE0-429F-98FD-C3C2B812BC03}">
      <dgm:prSet/>
      <dgm:spPr/>
      <dgm:t>
        <a:bodyPr/>
        <a:lstStyle/>
        <a:p>
          <a:endParaRPr lang="en-US" sz="2800"/>
        </a:p>
      </dgm:t>
    </dgm:pt>
    <dgm:pt modelId="{82F88A0B-07AA-479C-AC5A-02BE4033D9F8}" type="sibTrans" cxnId="{6CF7ED64-CFE0-429F-98FD-C3C2B812BC03}">
      <dgm:prSet/>
      <dgm:spPr/>
      <dgm:t>
        <a:bodyPr/>
        <a:lstStyle/>
        <a:p>
          <a:endParaRPr lang="en-US" sz="2800"/>
        </a:p>
      </dgm:t>
    </dgm:pt>
    <dgm:pt modelId="{F528C0F9-4E66-4265-A560-14ED0493C17C}">
      <dgm:prSet custT="1"/>
      <dgm:spPr/>
      <dgm:t>
        <a:bodyPr/>
        <a:lstStyle/>
        <a:p>
          <a:pPr rtl="1">
            <a:buFont typeface="Wingdings" panose="05000000000000000000" pitchFamily="2" charset="2"/>
            <a:buChar char="v"/>
          </a:pPr>
          <a:r>
            <a:rPr lang="he-IL" sz="1200" dirty="0"/>
            <a:t>בדיקת תיקון התקלה ע"מ לוודא שהוא מסיר את הכשל (נקרא גם בדיקות אישור)</a:t>
          </a:r>
          <a:endParaRPr lang="en-US" sz="1200" dirty="0"/>
        </a:p>
      </dgm:t>
    </dgm:pt>
    <dgm:pt modelId="{9028F46D-3D68-405D-94EE-5A95173E791D}" type="parTrans" cxnId="{D42CF66D-5C37-4B57-A203-26A233D4C946}">
      <dgm:prSet/>
      <dgm:spPr/>
      <dgm:t>
        <a:bodyPr/>
        <a:lstStyle/>
        <a:p>
          <a:endParaRPr lang="en-US" sz="2800"/>
        </a:p>
      </dgm:t>
    </dgm:pt>
    <dgm:pt modelId="{6E3B4C46-E093-492E-AD89-E230A360182D}" type="sibTrans" cxnId="{D42CF66D-5C37-4B57-A203-26A233D4C946}">
      <dgm:prSet/>
      <dgm:spPr/>
      <dgm:t>
        <a:bodyPr/>
        <a:lstStyle/>
        <a:p>
          <a:endParaRPr lang="en-US" sz="2800"/>
        </a:p>
      </dgm:t>
    </dgm:pt>
    <dgm:pt modelId="{EED69B11-7D13-4F20-A21A-421A09D4969A}">
      <dgm:prSet custT="1"/>
      <dgm:spPr/>
      <dgm:t>
        <a:bodyPr/>
        <a:lstStyle/>
        <a:p>
          <a:pPr rtl="1">
            <a:buFont typeface="Wingdings" panose="05000000000000000000" pitchFamily="2" charset="2"/>
            <a:buChar char="v"/>
          </a:pPr>
          <a:r>
            <a:rPr lang="he-IL" sz="1200" dirty="0"/>
            <a:t>בפיתוח </a:t>
          </a:r>
          <a:r>
            <a:rPr lang="en-US" sz="1200" dirty="0"/>
            <a:t>Agile</a:t>
          </a:r>
          <a:r>
            <a:rPr lang="he-IL" sz="1200" dirty="0"/>
            <a:t> ובכמה מחזורי חיים אחרים, הבודקים יכולים להיות מעורבים גם בבדיקות דינמיות וגם בבדיקות רכיבים</a:t>
          </a:r>
          <a:endParaRPr lang="en-US" sz="1200" dirty="0"/>
        </a:p>
      </dgm:t>
    </dgm:pt>
    <dgm:pt modelId="{4FFC4B01-46ED-4B87-9ECD-A8EBEC1EA362}" type="parTrans" cxnId="{DDEE76BA-10DD-4DCD-AD96-0170B603D39C}">
      <dgm:prSet/>
      <dgm:spPr/>
      <dgm:t>
        <a:bodyPr/>
        <a:lstStyle/>
        <a:p>
          <a:endParaRPr lang="en-US" sz="2800"/>
        </a:p>
      </dgm:t>
    </dgm:pt>
    <dgm:pt modelId="{44884267-8A71-42A4-B3A4-B80B0AE746C0}" type="sibTrans" cxnId="{DDEE76BA-10DD-4DCD-AD96-0170B603D39C}">
      <dgm:prSet/>
      <dgm:spPr/>
      <dgm:t>
        <a:bodyPr/>
        <a:lstStyle/>
        <a:p>
          <a:endParaRPr lang="en-US" sz="2800"/>
        </a:p>
      </dgm:t>
    </dgm:pt>
    <dgm:pt modelId="{155600F2-6939-41E2-AABF-B7FAE49E33FE}" type="pres">
      <dgm:prSet presAssocID="{6592AC0E-65E7-4924-B76B-4206F25F1241}" presName="linearFlow" presStyleCnt="0">
        <dgm:presLayoutVars>
          <dgm:dir/>
          <dgm:animLvl val="lvl"/>
          <dgm:resizeHandles val="exact"/>
        </dgm:presLayoutVars>
      </dgm:prSet>
      <dgm:spPr/>
    </dgm:pt>
    <dgm:pt modelId="{C8D8AB3E-8BB7-42BC-8310-63ECCE1A1233}" type="pres">
      <dgm:prSet presAssocID="{FD14CD10-B847-4BA4-AC2F-A2BCEAA83425}" presName="composite" presStyleCnt="0"/>
      <dgm:spPr/>
    </dgm:pt>
    <dgm:pt modelId="{37CFF557-EBD9-44E7-A781-D7FBA48EF9AD}" type="pres">
      <dgm:prSet presAssocID="{FD14CD10-B847-4BA4-AC2F-A2BCEAA83425}" presName="parentText" presStyleLbl="alignNode1" presStyleIdx="0" presStyleCnt="4">
        <dgm:presLayoutVars>
          <dgm:chMax val="1"/>
          <dgm:bulletEnabled val="1"/>
        </dgm:presLayoutVars>
      </dgm:prSet>
      <dgm:spPr/>
    </dgm:pt>
    <dgm:pt modelId="{9A955490-F23A-4758-86C8-1CB05F1CEE62}" type="pres">
      <dgm:prSet presAssocID="{FD14CD10-B847-4BA4-AC2F-A2BCEAA83425}" presName="descendantText" presStyleLbl="alignAcc1" presStyleIdx="0" presStyleCnt="4">
        <dgm:presLayoutVars>
          <dgm:bulletEnabled val="1"/>
        </dgm:presLayoutVars>
      </dgm:prSet>
      <dgm:spPr/>
    </dgm:pt>
    <dgm:pt modelId="{EB0D5BCF-38D6-4056-BBF7-F29E1EC8227E}" type="pres">
      <dgm:prSet presAssocID="{F617BD90-F6DD-4B29-AA76-7AD339B82B57}" presName="sp" presStyleCnt="0"/>
      <dgm:spPr/>
    </dgm:pt>
    <dgm:pt modelId="{A61A7B72-7519-430E-9B2E-AE9489C85216}" type="pres">
      <dgm:prSet presAssocID="{9B99BD9D-5772-42D6-B026-E65045AF4373}" presName="composite" presStyleCnt="0"/>
      <dgm:spPr/>
    </dgm:pt>
    <dgm:pt modelId="{484DBEA8-6289-498D-9D72-3915CEE3ECC2}" type="pres">
      <dgm:prSet presAssocID="{9B99BD9D-5772-42D6-B026-E65045AF4373}" presName="parentText" presStyleLbl="alignNode1" presStyleIdx="1" presStyleCnt="4">
        <dgm:presLayoutVars>
          <dgm:chMax val="1"/>
          <dgm:bulletEnabled val="1"/>
        </dgm:presLayoutVars>
      </dgm:prSet>
      <dgm:spPr/>
    </dgm:pt>
    <dgm:pt modelId="{3078007C-652F-4825-A1FA-B1570BF4DD31}" type="pres">
      <dgm:prSet presAssocID="{9B99BD9D-5772-42D6-B026-E65045AF4373}" presName="descendantText" presStyleLbl="alignAcc1" presStyleIdx="1" presStyleCnt="4">
        <dgm:presLayoutVars>
          <dgm:bulletEnabled val="1"/>
        </dgm:presLayoutVars>
      </dgm:prSet>
      <dgm:spPr/>
    </dgm:pt>
    <dgm:pt modelId="{F08817F2-BDC0-478D-9C16-4319BAFD35B0}" type="pres">
      <dgm:prSet presAssocID="{8221B4F7-9B17-4975-8469-A1C816B984E6}" presName="sp" presStyleCnt="0"/>
      <dgm:spPr/>
    </dgm:pt>
    <dgm:pt modelId="{16D385C0-8656-4C35-8879-03C70775F2F3}" type="pres">
      <dgm:prSet presAssocID="{03D2BB65-F068-4109-9455-11DD4DBBCBDC}" presName="composite" presStyleCnt="0"/>
      <dgm:spPr/>
    </dgm:pt>
    <dgm:pt modelId="{C77BA1AC-4789-4161-85AF-DF7E1B9AED07}" type="pres">
      <dgm:prSet presAssocID="{03D2BB65-F068-4109-9455-11DD4DBBCBDC}" presName="parentText" presStyleLbl="alignNode1" presStyleIdx="2" presStyleCnt="4">
        <dgm:presLayoutVars>
          <dgm:chMax val="1"/>
          <dgm:bulletEnabled val="1"/>
        </dgm:presLayoutVars>
      </dgm:prSet>
      <dgm:spPr/>
    </dgm:pt>
    <dgm:pt modelId="{3EB4499F-8777-4924-9B7E-4DF30D8F866A}" type="pres">
      <dgm:prSet presAssocID="{03D2BB65-F068-4109-9455-11DD4DBBCBDC}" presName="descendantText" presStyleLbl="alignAcc1" presStyleIdx="2" presStyleCnt="4">
        <dgm:presLayoutVars>
          <dgm:bulletEnabled val="1"/>
        </dgm:presLayoutVars>
      </dgm:prSet>
      <dgm:spPr/>
    </dgm:pt>
    <dgm:pt modelId="{2B184358-DB61-4F8D-8B8E-27026C369334}" type="pres">
      <dgm:prSet presAssocID="{E7CD33DA-C11F-4405-88E2-62E6C5BDC475}" presName="sp" presStyleCnt="0"/>
      <dgm:spPr/>
    </dgm:pt>
    <dgm:pt modelId="{9F9A94F0-D4E4-4EDB-B4D5-56A684EAA336}" type="pres">
      <dgm:prSet presAssocID="{52F8DCA2-6124-4B08-9669-5BA35A4D12B7}" presName="composite" presStyleCnt="0"/>
      <dgm:spPr/>
    </dgm:pt>
    <dgm:pt modelId="{B0C005F9-07F4-489D-BD8F-96C27D39F3DA}" type="pres">
      <dgm:prSet presAssocID="{52F8DCA2-6124-4B08-9669-5BA35A4D12B7}" presName="parentText" presStyleLbl="alignNode1" presStyleIdx="3" presStyleCnt="4">
        <dgm:presLayoutVars>
          <dgm:chMax val="1"/>
          <dgm:bulletEnabled val="1"/>
        </dgm:presLayoutVars>
      </dgm:prSet>
      <dgm:spPr/>
    </dgm:pt>
    <dgm:pt modelId="{4E9A29DC-E3B0-4E00-9747-9ACA7367C5E4}" type="pres">
      <dgm:prSet presAssocID="{52F8DCA2-6124-4B08-9669-5BA35A4D12B7}" presName="descendantText" presStyleLbl="alignAcc1" presStyleIdx="3" presStyleCnt="4">
        <dgm:presLayoutVars>
          <dgm:bulletEnabled val="1"/>
        </dgm:presLayoutVars>
      </dgm:prSet>
      <dgm:spPr/>
    </dgm:pt>
  </dgm:ptLst>
  <dgm:cxnLst>
    <dgm:cxn modelId="{05CD560A-694C-4A74-92A4-87B49C41BE75}" srcId="{9B99BD9D-5772-42D6-B026-E65045AF4373}" destId="{8DF1B8E8-88DF-4436-BB0F-D5B4138149E1}" srcOrd="1" destOrd="0" parTransId="{73F5C1FD-9D9A-4313-BE9B-6225C8C59B75}" sibTransId="{F4D75655-7DD5-48B2-AF43-1A1FAA155924}"/>
    <dgm:cxn modelId="{590DF623-A177-4DC7-95FF-28C301B1199F}" srcId="{FD14CD10-B847-4BA4-AC2F-A2BCEAA83425}" destId="{6F8C363A-21B5-4BA0-B2E7-A4611F18A774}" srcOrd="3" destOrd="0" parTransId="{5C2572FA-B26A-4929-8670-58B33A552504}" sibTransId="{ADA5EA52-ABB5-4B97-9D93-F58BC99FFFE9}"/>
    <dgm:cxn modelId="{5B617525-D078-4CEE-95F8-C7DFE3845140}" type="presOf" srcId="{6592AC0E-65E7-4924-B76B-4206F25F1241}" destId="{155600F2-6939-41E2-AABF-B7FAE49E33FE}" srcOrd="0" destOrd="0" presId="urn:microsoft.com/office/officeart/2005/8/layout/chevron2"/>
    <dgm:cxn modelId="{89133126-5B5C-49B0-9C88-111BC9EE417F}" type="presOf" srcId="{EED69B11-7D13-4F20-A21A-421A09D4969A}" destId="{4E9A29DC-E3B0-4E00-9747-9ACA7367C5E4}" srcOrd="0" destOrd="0" presId="urn:microsoft.com/office/officeart/2005/8/layout/chevron2"/>
    <dgm:cxn modelId="{49FD8A37-A103-4A0F-84CF-375CFA4E9F9A}" srcId="{9B99BD9D-5772-42D6-B026-E65045AF4373}" destId="{6F8DEA9F-D2A2-4D1E-94F7-60BDA4068D0D}" srcOrd="0" destOrd="0" parTransId="{D70EC8E4-D99A-4958-8BED-E98B92A8AA24}" sibTransId="{BAFA3D0B-41D5-46D8-B155-8533E777B9BB}"/>
    <dgm:cxn modelId="{190A4E42-C85E-40BB-A5C1-BB8F04189152}" type="presOf" srcId="{B1412E22-46E8-4CA8-B411-40074B0A8124}" destId="{9A955490-F23A-4758-86C8-1CB05F1CEE62}" srcOrd="0" destOrd="1" presId="urn:microsoft.com/office/officeart/2005/8/layout/chevron2"/>
    <dgm:cxn modelId="{6CF7ED64-CFE0-429F-98FD-C3C2B812BC03}" srcId="{9B99BD9D-5772-42D6-B026-E65045AF4373}" destId="{2A2B2A02-0DC6-479F-9355-C5EF45980FE5}" srcOrd="3" destOrd="0" parTransId="{149990FA-AAAE-4D26-AD90-3B26E4AC1A84}" sibTransId="{82F88A0B-07AA-479C-AC5A-02BE4033D9F8}"/>
    <dgm:cxn modelId="{44C75545-9B0E-411C-BAE0-A68C68087FF4}" type="presOf" srcId="{F528C0F9-4E66-4265-A560-14ED0493C17C}" destId="{3EB4499F-8777-4924-9B7E-4DF30D8F866A}" srcOrd="0" destOrd="0" presId="urn:microsoft.com/office/officeart/2005/8/layout/chevron2"/>
    <dgm:cxn modelId="{1C0D0D6A-0FE3-441D-BDFA-4AD18363BF9B}" srcId="{FD14CD10-B847-4BA4-AC2F-A2BCEAA83425}" destId="{35281804-5021-4E2C-8635-EF1B7E187FA5}" srcOrd="2" destOrd="0" parTransId="{B6B14198-78BF-4B0B-B189-C644AAD3C51D}" sibTransId="{0C7EB06A-9849-4107-AF40-5B52DCD41C92}"/>
    <dgm:cxn modelId="{D42CF66D-5C37-4B57-A203-26A233D4C946}" srcId="{03D2BB65-F068-4109-9455-11DD4DBBCBDC}" destId="{F528C0F9-4E66-4265-A560-14ED0493C17C}" srcOrd="0" destOrd="0" parTransId="{9028F46D-3D68-405D-94EE-5A95173E791D}" sibTransId="{6E3B4C46-E093-492E-AD89-E230A360182D}"/>
    <dgm:cxn modelId="{B8B81670-4EAA-446E-AEAF-560AF2FE4E1A}" srcId="{6592AC0E-65E7-4924-B76B-4206F25F1241}" destId="{9B99BD9D-5772-42D6-B026-E65045AF4373}" srcOrd="1" destOrd="0" parTransId="{E9911F97-97D8-46EB-A1C6-8C6D760A0FCB}" sibTransId="{8221B4F7-9B17-4975-8469-A1C816B984E6}"/>
    <dgm:cxn modelId="{F0953572-2DA0-40E9-9F9B-F810BF28B0C5}" srcId="{6592AC0E-65E7-4924-B76B-4206F25F1241}" destId="{03D2BB65-F068-4109-9455-11DD4DBBCBDC}" srcOrd="2" destOrd="0" parTransId="{8CF1BC29-63DF-49C5-A7A9-5B9F883C2459}" sibTransId="{E7CD33DA-C11F-4405-88E2-62E6C5BDC475}"/>
    <dgm:cxn modelId="{24E48472-3933-433B-AF10-FC0F21CEA774}" type="presOf" srcId="{9A2B4B30-7F3A-4705-B5F1-187225EE2315}" destId="{3078007C-652F-4825-A1FA-B1570BF4DD31}" srcOrd="0" destOrd="2" presId="urn:microsoft.com/office/officeart/2005/8/layout/chevron2"/>
    <dgm:cxn modelId="{2D06E652-2906-466C-A1B8-9C8C1A9A6DE9}" type="presOf" srcId="{2A2B2A02-0DC6-479F-9355-C5EF45980FE5}" destId="{3078007C-652F-4825-A1FA-B1570BF4DD31}" srcOrd="0" destOrd="3" presId="urn:microsoft.com/office/officeart/2005/8/layout/chevron2"/>
    <dgm:cxn modelId="{4C255A59-29CA-49B9-9DE8-A1D3C4CF9FDA}" type="presOf" srcId="{8DF1B8E8-88DF-4436-BB0F-D5B4138149E1}" destId="{3078007C-652F-4825-A1FA-B1570BF4DD31}" srcOrd="0" destOrd="1" presId="urn:microsoft.com/office/officeart/2005/8/layout/chevron2"/>
    <dgm:cxn modelId="{0300947F-B67D-4AA3-A470-A0784E06D6E5}" srcId="{6592AC0E-65E7-4924-B76B-4206F25F1241}" destId="{FD14CD10-B847-4BA4-AC2F-A2BCEAA83425}" srcOrd="0" destOrd="0" parTransId="{5ACE4834-372F-410A-A8C5-F3AE2B874BFD}" sibTransId="{F617BD90-F6DD-4B29-AA76-7AD339B82B57}"/>
    <dgm:cxn modelId="{DA217E98-7FBE-4332-92D4-F943210148FA}" type="presOf" srcId="{03D2BB65-F068-4109-9455-11DD4DBBCBDC}" destId="{C77BA1AC-4789-4161-85AF-DF7E1B9AED07}" srcOrd="0" destOrd="0" presId="urn:microsoft.com/office/officeart/2005/8/layout/chevron2"/>
    <dgm:cxn modelId="{062AF3A0-8E76-4C9C-B8AF-4A6B7D7099A3}" type="presOf" srcId="{9B99BD9D-5772-42D6-B026-E65045AF4373}" destId="{484DBEA8-6289-498D-9D72-3915CEE3ECC2}" srcOrd="0" destOrd="0" presId="urn:microsoft.com/office/officeart/2005/8/layout/chevron2"/>
    <dgm:cxn modelId="{4975B7A9-7AF3-4F07-A2D9-982EA47B7362}" type="presOf" srcId="{FD14CD10-B847-4BA4-AC2F-A2BCEAA83425}" destId="{37CFF557-EBD9-44E7-A781-D7FBA48EF9AD}" srcOrd="0" destOrd="0" presId="urn:microsoft.com/office/officeart/2005/8/layout/chevron2"/>
    <dgm:cxn modelId="{B57239AB-27F8-45E9-9C97-051020C636CC}" type="presOf" srcId="{6F8DEA9F-D2A2-4D1E-94F7-60BDA4068D0D}" destId="{3078007C-652F-4825-A1FA-B1570BF4DD31}" srcOrd="0" destOrd="0" presId="urn:microsoft.com/office/officeart/2005/8/layout/chevron2"/>
    <dgm:cxn modelId="{DDEE76BA-10DD-4DCD-AD96-0170B603D39C}" srcId="{52F8DCA2-6124-4B08-9669-5BA35A4D12B7}" destId="{EED69B11-7D13-4F20-A21A-421A09D4969A}" srcOrd="0" destOrd="0" parTransId="{4FFC4B01-46ED-4B87-9ECD-A8EBEC1EA362}" sibTransId="{44884267-8A71-42A4-B3A4-B80B0AE746C0}"/>
    <dgm:cxn modelId="{E510BBBF-68E0-4E01-A9AF-E0EAD55AA3E3}" type="presOf" srcId="{35281804-5021-4E2C-8635-EF1B7E187FA5}" destId="{9A955490-F23A-4758-86C8-1CB05F1CEE62}" srcOrd="0" destOrd="2" presId="urn:microsoft.com/office/officeart/2005/8/layout/chevron2"/>
    <dgm:cxn modelId="{ECAA0CC0-4170-4BB3-8678-5D262FCF92AA}" type="presOf" srcId="{6F8C363A-21B5-4BA0-B2E7-A4611F18A774}" destId="{9A955490-F23A-4758-86C8-1CB05F1CEE62}" srcOrd="0" destOrd="3" presId="urn:microsoft.com/office/officeart/2005/8/layout/chevron2"/>
    <dgm:cxn modelId="{221348C3-503A-48B8-BE7F-449E70036C79}" srcId="{9B99BD9D-5772-42D6-B026-E65045AF4373}" destId="{9A2B4B30-7F3A-4705-B5F1-187225EE2315}" srcOrd="2" destOrd="0" parTransId="{0E2D3A9B-7C0A-4137-ADD8-CB3DB361F83D}" sibTransId="{FD58AED4-945D-4514-9342-F11DE9640FF6}"/>
    <dgm:cxn modelId="{07CE8DD9-A7AD-496E-AD9D-2CDBB4B0ECF9}" type="presOf" srcId="{C3877B39-0BC1-4112-A315-FA035AF61808}" destId="{9A955490-F23A-4758-86C8-1CB05F1CEE62}" srcOrd="0" destOrd="0" presId="urn:microsoft.com/office/officeart/2005/8/layout/chevron2"/>
    <dgm:cxn modelId="{D932C5E6-0E90-4CF9-8246-631DCCF02497}" type="presOf" srcId="{52F8DCA2-6124-4B08-9669-5BA35A4D12B7}" destId="{B0C005F9-07F4-489D-BD8F-96C27D39F3DA}" srcOrd="0" destOrd="0" presId="urn:microsoft.com/office/officeart/2005/8/layout/chevron2"/>
    <dgm:cxn modelId="{35F2A3F5-D0B1-4CD5-9544-5B0B8E45AB25}" srcId="{6592AC0E-65E7-4924-B76B-4206F25F1241}" destId="{52F8DCA2-6124-4B08-9669-5BA35A4D12B7}" srcOrd="3" destOrd="0" parTransId="{10B434CB-1AFD-47C2-9B83-2CA3E6137A81}" sibTransId="{8AAC7097-A0CC-4A44-AFF6-F95812C7CAB4}"/>
    <dgm:cxn modelId="{B10623F6-79C3-4530-BFBB-223B9D8DCECD}" srcId="{FD14CD10-B847-4BA4-AC2F-A2BCEAA83425}" destId="{C3877B39-0BC1-4112-A315-FA035AF61808}" srcOrd="0" destOrd="0" parTransId="{E6FA2CFF-A796-4A98-BEE3-25319A95B674}" sibTransId="{103EEA7E-CE12-415B-9485-B9A597525738}"/>
    <dgm:cxn modelId="{BD17C8FE-B0CD-4464-956A-9E2097AFC8B1}" srcId="{FD14CD10-B847-4BA4-AC2F-A2BCEAA83425}" destId="{B1412E22-46E8-4CA8-B411-40074B0A8124}" srcOrd="1" destOrd="0" parTransId="{79D5DBBF-7A70-4103-AC01-60D22AE5A4D5}" sibTransId="{918DCED8-DBD0-4230-BECE-FEE78E5632B5}"/>
    <dgm:cxn modelId="{229A5B75-A2FF-43CF-9162-8389044D8770}" type="presParOf" srcId="{155600F2-6939-41E2-AABF-B7FAE49E33FE}" destId="{C8D8AB3E-8BB7-42BC-8310-63ECCE1A1233}" srcOrd="0" destOrd="0" presId="urn:microsoft.com/office/officeart/2005/8/layout/chevron2"/>
    <dgm:cxn modelId="{4D32DE37-AA2A-463D-96FE-B8AD90F8B10E}" type="presParOf" srcId="{C8D8AB3E-8BB7-42BC-8310-63ECCE1A1233}" destId="{37CFF557-EBD9-44E7-A781-D7FBA48EF9AD}" srcOrd="0" destOrd="0" presId="urn:microsoft.com/office/officeart/2005/8/layout/chevron2"/>
    <dgm:cxn modelId="{283DD14E-407C-4D03-8AAE-A32682174BC3}" type="presParOf" srcId="{C8D8AB3E-8BB7-42BC-8310-63ECCE1A1233}" destId="{9A955490-F23A-4758-86C8-1CB05F1CEE62}" srcOrd="1" destOrd="0" presId="urn:microsoft.com/office/officeart/2005/8/layout/chevron2"/>
    <dgm:cxn modelId="{08DE5C3C-8EAF-4AAA-B13B-9F2E461A92E1}" type="presParOf" srcId="{155600F2-6939-41E2-AABF-B7FAE49E33FE}" destId="{EB0D5BCF-38D6-4056-BBF7-F29E1EC8227E}" srcOrd="1" destOrd="0" presId="urn:microsoft.com/office/officeart/2005/8/layout/chevron2"/>
    <dgm:cxn modelId="{974D0441-7E1E-43F9-A24F-4E10EA24B84D}" type="presParOf" srcId="{155600F2-6939-41E2-AABF-B7FAE49E33FE}" destId="{A61A7B72-7519-430E-9B2E-AE9489C85216}" srcOrd="2" destOrd="0" presId="urn:microsoft.com/office/officeart/2005/8/layout/chevron2"/>
    <dgm:cxn modelId="{BE9D26F4-8F34-4F3E-85BA-2F36062928FD}" type="presParOf" srcId="{A61A7B72-7519-430E-9B2E-AE9489C85216}" destId="{484DBEA8-6289-498D-9D72-3915CEE3ECC2}" srcOrd="0" destOrd="0" presId="urn:microsoft.com/office/officeart/2005/8/layout/chevron2"/>
    <dgm:cxn modelId="{D84682DB-6A53-4BCE-AE6D-3A74090DCDC0}" type="presParOf" srcId="{A61A7B72-7519-430E-9B2E-AE9489C85216}" destId="{3078007C-652F-4825-A1FA-B1570BF4DD31}" srcOrd="1" destOrd="0" presId="urn:microsoft.com/office/officeart/2005/8/layout/chevron2"/>
    <dgm:cxn modelId="{F3F9B7F0-10AF-4FBE-A3BD-3D5A028F7858}" type="presParOf" srcId="{155600F2-6939-41E2-AABF-B7FAE49E33FE}" destId="{F08817F2-BDC0-478D-9C16-4319BAFD35B0}" srcOrd="3" destOrd="0" presId="urn:microsoft.com/office/officeart/2005/8/layout/chevron2"/>
    <dgm:cxn modelId="{921BDE31-E810-430D-8914-2FDF6B039EAB}" type="presParOf" srcId="{155600F2-6939-41E2-AABF-B7FAE49E33FE}" destId="{16D385C0-8656-4C35-8879-03C70775F2F3}" srcOrd="4" destOrd="0" presId="urn:microsoft.com/office/officeart/2005/8/layout/chevron2"/>
    <dgm:cxn modelId="{004F7ADA-AC8A-4D5A-BF53-58C920AB6DB2}" type="presParOf" srcId="{16D385C0-8656-4C35-8879-03C70775F2F3}" destId="{C77BA1AC-4789-4161-85AF-DF7E1B9AED07}" srcOrd="0" destOrd="0" presId="urn:microsoft.com/office/officeart/2005/8/layout/chevron2"/>
    <dgm:cxn modelId="{3C421CF3-243B-4E00-AE5D-F90B6DDB9DAF}" type="presParOf" srcId="{16D385C0-8656-4C35-8879-03C70775F2F3}" destId="{3EB4499F-8777-4924-9B7E-4DF30D8F866A}" srcOrd="1" destOrd="0" presId="urn:microsoft.com/office/officeart/2005/8/layout/chevron2"/>
    <dgm:cxn modelId="{A6093B83-FC9B-4993-8192-A10CD5A56540}" type="presParOf" srcId="{155600F2-6939-41E2-AABF-B7FAE49E33FE}" destId="{2B184358-DB61-4F8D-8B8E-27026C369334}" srcOrd="5" destOrd="0" presId="urn:microsoft.com/office/officeart/2005/8/layout/chevron2"/>
    <dgm:cxn modelId="{B603ECDA-9420-4457-8ECF-DCD791400715}" type="presParOf" srcId="{155600F2-6939-41E2-AABF-B7FAE49E33FE}" destId="{9F9A94F0-D4E4-4EDB-B4D5-56A684EAA336}" srcOrd="6" destOrd="0" presId="urn:microsoft.com/office/officeart/2005/8/layout/chevron2"/>
    <dgm:cxn modelId="{DB14E982-CF53-4FF6-A337-1071512DA896}" type="presParOf" srcId="{9F9A94F0-D4E4-4EDB-B4D5-56A684EAA336}" destId="{B0C005F9-07F4-489D-BD8F-96C27D39F3DA}" srcOrd="0" destOrd="0" presId="urn:microsoft.com/office/officeart/2005/8/layout/chevron2"/>
    <dgm:cxn modelId="{7D44F8E4-F1CF-47B1-AC5D-798A024D4713}" type="presParOf" srcId="{9F9A94F0-D4E4-4EDB-B4D5-56A684EAA336}" destId="{4E9A29DC-E3B0-4E00-9747-9ACA7367C5E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7C465-5AC7-483F-850B-9D6CB73467A3}">
      <dsp:nvSpPr>
        <dsp:cNvPr id="0" name=""/>
        <dsp:cNvSpPr/>
      </dsp:nvSpPr>
      <dsp:spPr>
        <a:xfrm>
          <a:off x="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he-IL" sz="1400" kern="1200">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sz="1400" kern="1200" dirty="0"/>
        </a:p>
      </dsp:txBody>
      <dsp:txXfrm>
        <a:off x="0" y="331752"/>
        <a:ext cx="1799631" cy="1079779"/>
      </dsp:txXfrm>
    </dsp:sp>
    <dsp:sp modelId="{10F34D6C-9550-46A9-B00A-FA87F223C50D}">
      <dsp:nvSpPr>
        <dsp:cNvPr id="0" name=""/>
        <dsp:cNvSpPr/>
      </dsp:nvSpPr>
      <dsp:spPr>
        <a:xfrm>
          <a:off x="1979595"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עמידה בדרישות המערכת</a:t>
          </a:r>
        </a:p>
      </dsp:txBody>
      <dsp:txXfrm>
        <a:off x="1979595" y="331752"/>
        <a:ext cx="1799631" cy="1079779"/>
      </dsp:txXfrm>
    </dsp:sp>
    <dsp:sp modelId="{EFA8603A-3BA6-45BC-B291-47B2CE5D1BD5}">
      <dsp:nvSpPr>
        <dsp:cNvPr id="0" name=""/>
        <dsp:cNvSpPr/>
      </dsp:nvSpPr>
      <dsp:spPr>
        <a:xfrm>
          <a:off x="395919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שמוצר התוכנה מוכן ועובד לפי ציפיות הלקוח ובעלי עניין</a:t>
          </a:r>
        </a:p>
      </dsp:txBody>
      <dsp:txXfrm>
        <a:off x="3959190" y="331752"/>
        <a:ext cx="1799631" cy="1079779"/>
      </dsp:txXfrm>
    </dsp:sp>
    <dsp:sp modelId="{E289FFB5-532C-4C41-BE72-D4398F4353B7}">
      <dsp:nvSpPr>
        <dsp:cNvPr id="0" name=""/>
        <dsp:cNvSpPr/>
      </dsp:nvSpPr>
      <dsp:spPr>
        <a:xfrm>
          <a:off x="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למצוא תקלות וכשלים</a:t>
          </a:r>
        </a:p>
      </dsp:txBody>
      <dsp:txXfrm>
        <a:off x="0" y="1591494"/>
        <a:ext cx="1799631" cy="1079779"/>
      </dsp:txXfrm>
    </dsp:sp>
    <dsp:sp modelId="{D985DC5C-48BA-44DB-BBA3-FF912A047DAA}">
      <dsp:nvSpPr>
        <dsp:cNvPr id="0" name=""/>
        <dsp:cNvSpPr/>
      </dsp:nvSpPr>
      <dsp:spPr>
        <a:xfrm>
          <a:off x="1979595"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למנוע תקלות</a:t>
          </a:r>
        </a:p>
      </dsp:txBody>
      <dsp:txXfrm>
        <a:off x="1979595" y="1591494"/>
        <a:ext cx="1799631" cy="1079779"/>
      </dsp:txXfrm>
    </dsp:sp>
    <dsp:sp modelId="{AEE660C8-40B8-4309-8058-C660BC4C8CE3}">
      <dsp:nvSpPr>
        <dsp:cNvPr id="0" name=""/>
        <dsp:cNvSpPr/>
      </dsp:nvSpPr>
      <dsp:spPr>
        <a:xfrm>
          <a:off x="395919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לבנות אמון בנוגע לרמת איכות המערכת</a:t>
          </a:r>
        </a:p>
      </dsp:txBody>
      <dsp:txXfrm>
        <a:off x="3959190" y="1591494"/>
        <a:ext cx="1799631" cy="1079779"/>
      </dsp:txXfrm>
    </dsp:sp>
    <dsp:sp modelId="{1386EFFA-9046-469E-AAD6-961C2191F2E0}">
      <dsp:nvSpPr>
        <dsp:cNvPr id="0" name=""/>
        <dsp:cNvSpPr/>
      </dsp:nvSpPr>
      <dsp:spPr>
        <a:xfrm>
          <a:off x="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sp:txBody>
      <dsp:txXfrm>
        <a:off x="0" y="2851237"/>
        <a:ext cx="1799631" cy="1079779"/>
      </dsp:txXfrm>
    </dsp:sp>
    <dsp:sp modelId="{EF1FFDD3-BE3D-4C61-BB62-9BE704BC5E98}">
      <dsp:nvSpPr>
        <dsp:cNvPr id="0" name=""/>
        <dsp:cNvSpPr/>
      </dsp:nvSpPr>
      <dsp:spPr>
        <a:xfrm>
          <a:off x="1979595"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להקטין את רמת הסיכון בנוגע לאיכות נמוכה של המערכת</a:t>
          </a:r>
        </a:p>
      </dsp:txBody>
      <dsp:txXfrm>
        <a:off x="1979595" y="2851237"/>
        <a:ext cx="1799631" cy="1079779"/>
      </dsp:txXfrm>
    </dsp:sp>
    <dsp:sp modelId="{61FA84FD-D0A5-4C1B-B6BC-38B51BC0E76D}">
      <dsp:nvSpPr>
        <dsp:cNvPr id="0" name=""/>
        <dsp:cNvSpPr/>
      </dsp:nvSpPr>
      <dsp:spPr>
        <a:xfrm>
          <a:off x="395919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sz="1400" kern="1200" dirty="0"/>
        </a:p>
      </dsp:txBody>
      <dsp:txXfrm>
        <a:off x="3959190" y="2851237"/>
        <a:ext cx="1799631" cy="1079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FF557-EBD9-44E7-A781-D7FBA48EF9AD}">
      <dsp:nvSpPr>
        <dsp:cNvPr id="0" name=""/>
        <dsp:cNvSpPr/>
      </dsp:nvSpPr>
      <dsp:spPr>
        <a:xfrm rot="5400000">
          <a:off x="-188433" y="19111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he-IL" sz="1800" kern="1200" dirty="0">
              <a:latin typeface="Arial" panose="020B0604020202020204" pitchFamily="34" charset="0"/>
              <a:cs typeface="Arial" panose="020B0604020202020204" pitchFamily="34" charset="0"/>
            </a:rPr>
            <a:t>בדיקות דינמיות</a:t>
          </a:r>
          <a:endParaRPr lang="en-US" sz="1800" kern="1200" dirty="0"/>
        </a:p>
      </dsp:txBody>
      <dsp:txXfrm rot="-5400000">
        <a:off x="1" y="442361"/>
        <a:ext cx="879356" cy="376867"/>
      </dsp:txXfrm>
    </dsp:sp>
    <dsp:sp modelId="{9A955490-F23A-4758-86C8-1CB05F1CEE62}">
      <dsp:nvSpPr>
        <dsp:cNvPr id="0" name=""/>
        <dsp:cNvSpPr/>
      </dsp:nvSpPr>
      <dsp:spPr>
        <a:xfrm rot="5400000">
          <a:off x="3176897" y="-2294857"/>
          <a:ext cx="816974"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על מערכת הנבדקת (מפעילים את התוכנה)</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דינמיות - מאתרים כישלונות במערכת הנגרמים מתקלות</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בדיקות דינמיות - לא מראות את המקור לתקלה (את קטע הקוד הפגום)</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הבודקים אחראים במקרים מסוימים, לבדיקה הראשונית ולבדיקה האישור הסופית</a:t>
          </a:r>
          <a:endParaRPr lang="en-US" sz="1200" kern="1200" dirty="0"/>
        </a:p>
      </dsp:txBody>
      <dsp:txXfrm rot="-5400000">
        <a:off x="879356" y="42565"/>
        <a:ext cx="5372176" cy="737212"/>
      </dsp:txXfrm>
    </dsp:sp>
    <dsp:sp modelId="{484DBEA8-6289-498D-9D72-3915CEE3ECC2}">
      <dsp:nvSpPr>
        <dsp:cNvPr id="0" name=""/>
        <dsp:cNvSpPr/>
      </dsp:nvSpPr>
      <dsp:spPr>
        <a:xfrm rot="5400000">
          <a:off x="-188433" y="130074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dirty="0">
              <a:latin typeface="Arial" panose="020B0604020202020204" pitchFamily="34" charset="0"/>
              <a:cs typeface="Arial" panose="020B0604020202020204" pitchFamily="34" charset="0"/>
            </a:rPr>
            <a:t>ניפוי באגים</a:t>
          </a:r>
        </a:p>
      </dsp:txBody>
      <dsp:txXfrm rot="-5400000">
        <a:off x="1" y="1551991"/>
        <a:ext cx="879356" cy="376867"/>
      </dsp:txXfrm>
    </dsp:sp>
    <dsp:sp modelId="{3078007C-652F-4825-A1FA-B1570BF4DD31}">
      <dsp:nvSpPr>
        <dsp:cNvPr id="0" name=""/>
        <dsp:cNvSpPr/>
      </dsp:nvSpPr>
      <dsp:spPr>
        <a:xfrm rot="5400000">
          <a:off x="3177112" y="-118544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ניפוי באגים: מתבצע באמצעות התוכנה איתה כותבים את הקוד.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ניתוח התקלה ומציאת מקורה (בקוד)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תיקון התקלה ובדיקת התיקון ברמת </a:t>
          </a:r>
          <a:r>
            <a:rPr lang="en-US" sz="1200" kern="1200" dirty="0"/>
            <a:t>Unit Test </a:t>
          </a:r>
        </a:p>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מפתחים מבצעים את ניפוי הבאגים ואת בדיקות הרכיב המשויכות אליו</a:t>
          </a:r>
          <a:endParaRPr lang="en-US" sz="1200" kern="1200" dirty="0"/>
        </a:p>
      </dsp:txBody>
      <dsp:txXfrm rot="-5400000">
        <a:off x="879356" y="1152175"/>
        <a:ext cx="5372197" cy="736825"/>
      </dsp:txXfrm>
    </dsp:sp>
    <dsp:sp modelId="{C77BA1AC-4789-4161-85AF-DF7E1B9AED07}">
      <dsp:nvSpPr>
        <dsp:cNvPr id="0" name=""/>
        <dsp:cNvSpPr/>
      </dsp:nvSpPr>
      <dsp:spPr>
        <a:xfrm rot="5400000">
          <a:off x="-188433" y="241037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a:latin typeface="Arial" panose="020B0604020202020204" pitchFamily="34" charset="0"/>
              <a:cs typeface="Arial" panose="020B0604020202020204" pitchFamily="34" charset="0"/>
            </a:rPr>
            <a:t>בדיקת תיקון</a:t>
          </a:r>
          <a:endParaRPr lang="he-IL" sz="1800" kern="1200" dirty="0">
            <a:latin typeface="Arial" panose="020B0604020202020204" pitchFamily="34" charset="0"/>
            <a:cs typeface="Arial" panose="020B0604020202020204" pitchFamily="34" charset="0"/>
          </a:endParaRPr>
        </a:p>
      </dsp:txBody>
      <dsp:txXfrm rot="-5400000">
        <a:off x="1" y="2661621"/>
        <a:ext cx="879356" cy="376867"/>
      </dsp:txXfrm>
    </dsp:sp>
    <dsp:sp modelId="{3EB4499F-8777-4924-9B7E-4DF30D8F866A}">
      <dsp:nvSpPr>
        <dsp:cNvPr id="0" name=""/>
        <dsp:cNvSpPr/>
      </dsp:nvSpPr>
      <dsp:spPr>
        <a:xfrm rot="5400000">
          <a:off x="3177112" y="-7581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בדיקת תיקון התקלה ע"מ לוודא שהוא מסיר את הכשל (נקרא גם בדיקות אישור)</a:t>
          </a:r>
          <a:endParaRPr lang="en-US" sz="1200" kern="1200" dirty="0"/>
        </a:p>
      </dsp:txBody>
      <dsp:txXfrm rot="-5400000">
        <a:off x="879356" y="2261805"/>
        <a:ext cx="5372197" cy="736825"/>
      </dsp:txXfrm>
    </dsp:sp>
    <dsp:sp modelId="{B0C005F9-07F4-489D-BD8F-96C27D39F3DA}">
      <dsp:nvSpPr>
        <dsp:cNvPr id="0" name=""/>
        <dsp:cNvSpPr/>
      </dsp:nvSpPr>
      <dsp:spPr>
        <a:xfrm rot="5400000">
          <a:off x="-188433" y="352000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e-IL" sz="1800" kern="1200">
              <a:latin typeface="Arial" panose="020B0604020202020204" pitchFamily="34" charset="0"/>
              <a:cs typeface="Arial" panose="020B0604020202020204" pitchFamily="34" charset="0"/>
            </a:rPr>
            <a:t>מעורב</a:t>
          </a:r>
          <a:endParaRPr lang="he-IL" sz="1800" kern="1200" dirty="0">
            <a:latin typeface="Arial" panose="020B0604020202020204" pitchFamily="34" charset="0"/>
            <a:cs typeface="Arial" panose="020B0604020202020204" pitchFamily="34" charset="0"/>
          </a:endParaRPr>
        </a:p>
      </dsp:txBody>
      <dsp:txXfrm rot="-5400000">
        <a:off x="1" y="3771251"/>
        <a:ext cx="879356" cy="376867"/>
      </dsp:txXfrm>
    </dsp:sp>
    <dsp:sp modelId="{4E9A29DC-E3B0-4E00-9747-9ACA7367C5E4}">
      <dsp:nvSpPr>
        <dsp:cNvPr id="0" name=""/>
        <dsp:cNvSpPr/>
      </dsp:nvSpPr>
      <dsp:spPr>
        <a:xfrm rot="5400000">
          <a:off x="3177112" y="1033818"/>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v"/>
          </a:pPr>
          <a:r>
            <a:rPr lang="he-IL" sz="1200" kern="1200" dirty="0"/>
            <a:t>בפיתוח </a:t>
          </a:r>
          <a:r>
            <a:rPr lang="en-US" sz="1200" kern="1200" dirty="0"/>
            <a:t>Agile</a:t>
          </a:r>
          <a:r>
            <a:rPr lang="he-IL" sz="1200" kern="1200" dirty="0"/>
            <a:t> ובכמה מחזורי חיים אחרים, הבודקים יכולים להיות מעורבים גם בבדיקות דינמיות וגם בבדיקות רכיבים</a:t>
          </a:r>
          <a:endParaRPr lang="en-US" sz="1200" kern="1200" dirty="0"/>
        </a:p>
      </dsp:txBody>
      <dsp:txXfrm rot="-5400000">
        <a:off x="879356" y="3371434"/>
        <a:ext cx="5372197" cy="7368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3/12/2023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3/12/2023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3/12/2023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מטרות אופייניות לבדיקות: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תוצרי העבודה (סיפורי משתמש, עיצוב וקוד)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אימות עמידה בדרישות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תיקוף שלימות ומוכנות המוצר באופן שבו המשתמשים ובעלי העניין האחרים מצפים שיעבוד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מציאת כשלים ופגמים (באגים)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מניעת פגמים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בניית אמון במערכת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לספק מידע לבעלי העניין בנוגע לאיכות המערכת שיאפשר להם לקבל החלטות מושכלות, בייחוד בנוגע לרמת האיכות של מושא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הקטנת רמת הסיכון לאיכות נמוכה של המוצר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בחקיקה ורגולציה </a:t>
            </a:r>
            <a:endParaRPr lang="he-IL" b="1"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4127793611"/>
              </p:ext>
            </p:extLst>
          </p:nvPr>
        </p:nvGraphicFramePr>
        <p:xfrm>
          <a:off x="120686" y="1845098"/>
          <a:ext cx="5758822" cy="4262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701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דינאמיות - מטרות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להכשיל את המערכת כמה</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שיותר על מנת למצוא את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מירב התקלות ולתקנן לפני</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שחרור המוצר.</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להגדיל את מידת כיסוי הקוד של הרכיב הנבדק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קבלה - מטרות 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לוודא שהמערכת עובדת כמצופה ולפי הדרישות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לתת מידע לבעלי עניין לגבי הסיכונים בשחרור המערכת בזמן נתון/בתאריך סוים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2017034" y="3104926"/>
            <a:ext cx="2028983"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6759722" y="1889760"/>
            <a:ext cx="5001971"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דינמיות וניפוי באגים (</a:t>
            </a:r>
            <a:r>
              <a:rPr lang="en-US" sz="1800" b="1" dirty="0">
                <a:solidFill>
                  <a:srgbClr val="92D050"/>
                </a:solidFill>
                <a:latin typeface="Arial" panose="020B0604020202020204" pitchFamily="34" charset="0"/>
                <a:cs typeface="Arial" panose="020B0604020202020204" pitchFamily="34" charset="0"/>
              </a:rPr>
              <a:t>Debugging</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קיימת תפיסה מוטעית שלפיה ניפוי שגיאות הוא למעשה בדיקות, אך למעשה שתי הפעולות הנ"ל שונות במהותן: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מזהות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באופן יעיל ע"י מציאת כשלים (</a:t>
            </a:r>
            <a:r>
              <a:rPr lang="en-US" dirty="0">
                <a:latin typeface="Arial" panose="020B0604020202020204" pitchFamily="34" charset="0"/>
                <a:cs typeface="Arial" panose="020B0604020202020204" pitchFamily="34" charset="0"/>
              </a:rPr>
              <a:t>failures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שגיאות – חקירת הפגם (מקור התקלה) ע"י כלי פיתוח, כולל תיקון התקלה  קוד ובדיקת אימות לתיקון התקלה</a:t>
            </a: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1877611067"/>
              </p:ext>
            </p:extLst>
          </p:nvPr>
        </p:nvGraphicFramePr>
        <p:xfrm>
          <a:off x="468308" y="1574274"/>
          <a:ext cx="6291414" cy="4590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221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7" name="Text Placeholder 6">
            <a:extLst>
              <a:ext uri="{FF2B5EF4-FFF2-40B4-BE49-F238E27FC236}">
                <a16:creationId xmlns:a16="http://schemas.microsoft.com/office/drawing/2014/main" id="{17066D6D-02B8-4F4E-3F5B-F8545936C3F4}"/>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algn="r" rtl="1">
              <a:lnSpc>
                <a:spcPct val="150000"/>
              </a:lnSpc>
            </a:pPr>
            <a:r>
              <a:rPr lang="he-IL" dirty="0">
                <a:latin typeface="Arial" panose="020B0604020202020204" pitchFamily="34" charset="0"/>
                <a:cs typeface="Arial" panose="020B0604020202020204" pitchFamily="34" charset="0"/>
              </a:rPr>
              <a:t>בכניסתי לביתי לחצתי על מתג החשמל על מנת להאיר את החדר (הדלקת מנורה). ניצוץ של אור הופיע וכבה בתוך מספר שניות. מתפקידי כבודקת לדווח אודות האירוע באופן מדויק (מיקום, זמן והצעדים שנעשו). בעל הבית (תכניתן) יבצע תחקיר על מנת להבין האם מקור התקלה הינו: מנורה שרופה, מתג החשמל כבה או שמדובר בהפסקת חשמל אזורית.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הכשלון - אחריות הבודק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 תהליך מציאת, ניתוח והסרת הסיבות לכשל - אחריות התכנתן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בדיקה חוזרת לאימות תקינות התקלה - אחריות הבודק</a:t>
            </a:r>
            <a:endParaRPr lang="he-IL" b="1" dirty="0">
              <a:latin typeface="Arial" panose="020B0604020202020204" pitchFamily="34" charset="0"/>
              <a:cs typeface="Arial" panose="020B0604020202020204" pitchFamily="34" charset="0"/>
            </a:endParaRPr>
          </a:p>
        </p:txBody>
      </p:sp>
      <p:pic>
        <p:nvPicPr>
          <p:cNvPr id="1026" name="Picture 2" descr="What is Debugging? Different Stages of Debugging | Edureka">
            <a:extLst>
              <a:ext uri="{FF2B5EF4-FFF2-40B4-BE49-F238E27FC236}">
                <a16:creationId xmlns:a16="http://schemas.microsoft.com/office/drawing/2014/main" id="{7FE27925-8E7D-82C3-E486-919810309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3337241"/>
            <a:ext cx="2857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7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איזה מהמשפטים הבאים הוא הנכון? </a:t>
            </a:r>
            <a:r>
              <a:rPr lang="he-IL" dirty="0">
                <a:latin typeface="Arial" panose="020B0604020202020204" pitchFamily="34" charset="0"/>
              </a:rPr>
              <a:t>ניפוי באגים (</a:t>
            </a:r>
            <a:r>
              <a:rPr lang="en-US" dirty="0">
                <a:latin typeface="Arial" panose="020B0604020202020204" pitchFamily="34" charset="0"/>
                <a:cs typeface="Arial" panose="020B0604020202020204" pitchFamily="34" charset="0"/>
              </a:rPr>
              <a:t>debugging</a:t>
            </a:r>
            <a:r>
              <a:rPr lang="he-IL" dirty="0">
                <a:latin typeface="Arial" panose="020B0604020202020204" pitchFamily="34" charset="0"/>
              </a:rPr>
              <a:t>) משמעותו: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בדיקה האם התוכנה עובדת כראוי</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בודק שפגם שדוּוח בעבר אכן מתוקן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איתור ותיקון הבאגים בקוד</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מוודא שלא הופיעה תוצאה לא רצויה כתוצאה מתיקון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אחת מהמטרות של ביצוע בדיקות היא:</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למנוע פגמים ולעלות את תחושת הביטחון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ולתקן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לוודא שלמערכת יש "אפס פגמים" </a:t>
            </a:r>
            <a:r>
              <a:rPr lang="en-US"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נטולת באגים</a:t>
            </a:r>
            <a:r>
              <a:rPr lang="en-US"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פגמים ולהצביע על המפתח שאחראי ליצירתם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אלו מהמשפטים הבאים מייצגים מטרות ביצוע בדיקות?</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למצוא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לקבל ביטחון לגבי איכות המערכת</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לזהות את מקור הפגמים</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למנוע פגמים</a:t>
            </a: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 iii,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iii, iv</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iii</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65099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איזה מהמשפטים הבאים הוא המדויק ביותר</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כל תוכנה נבדקת באותה צורה</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סוג הבדיקה הנדרש תלוי באפליקציה הנבדקת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שמצאה בעבר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תמיד תמצא פגמים</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שלא מצאה פגמים היא לא שימושית</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מטרת בדיקות </a:t>
            </a:r>
            <a:r>
              <a:rPr lang="he-IL" b="1" u="sng" dirty="0">
                <a:latin typeface="Arial" panose="020B0604020202020204" pitchFamily="34" charset="0"/>
                <a:cs typeface="Arial" panose="020B0604020202020204" pitchFamily="34" charset="0"/>
              </a:rPr>
              <a:t>אינה</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לזהות תקלות ע"מ שיתוקנו ויוסרו מהמוצר המפותח</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להמחיש כי המוצר שימושי ועונה לדרישות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להוכיח 0 תקלות בקוד ולבצע בדיקות מתישות (</a:t>
            </a:r>
            <a:r>
              <a:rPr lang="en-US" dirty="0">
                <a:latin typeface="Arial" panose="020B0604020202020204" pitchFamily="34" charset="0"/>
                <a:cs typeface="Arial" panose="020B0604020202020204" pitchFamily="34" charset="0"/>
              </a:rPr>
              <a:t>exhaustive tests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לצמצם סיכונים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1463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ג</a:t>
            </a:r>
          </a:p>
          <a:p>
            <a:pPr algn="r" rtl="1">
              <a:lnSpc>
                <a:spcPct val="150000"/>
              </a:lnSpc>
            </a:pPr>
            <a:r>
              <a:rPr lang="he-IL" sz="1500" dirty="0">
                <a:latin typeface="Arial" panose="020B0604020202020204" pitchFamily="34" charset="0"/>
                <a:cs typeface="Arial" panose="020B0604020202020204" pitchFamily="34" charset="0"/>
              </a:rPr>
              <a:t>2 - א</a:t>
            </a:r>
          </a:p>
          <a:p>
            <a:pPr algn="r" rtl="1">
              <a:lnSpc>
                <a:spcPct val="150000"/>
              </a:lnSpc>
            </a:pPr>
            <a:r>
              <a:rPr lang="he-IL" sz="1500" dirty="0">
                <a:latin typeface="Arial" panose="020B0604020202020204" pitchFamily="34" charset="0"/>
                <a:cs typeface="Arial" panose="020B0604020202020204" pitchFamily="34" charset="0"/>
              </a:rPr>
              <a:t>3 - ב</a:t>
            </a:r>
          </a:p>
          <a:p>
            <a:pPr algn="r" rtl="1">
              <a:lnSpc>
                <a:spcPct val="150000"/>
              </a:lnSpc>
            </a:pPr>
            <a:r>
              <a:rPr lang="he-IL" sz="1500" dirty="0">
                <a:latin typeface="Arial" panose="020B0604020202020204" pitchFamily="34" charset="0"/>
                <a:cs typeface="Arial" panose="020B0604020202020204" pitchFamily="34" charset="0"/>
              </a:rPr>
              <a:t>4 - ב</a:t>
            </a:r>
          </a:p>
          <a:p>
            <a:pPr algn="r" rtl="1">
              <a:lnSpc>
                <a:spcPct val="150000"/>
              </a:lnSpc>
            </a:pPr>
            <a:r>
              <a:rPr lang="he-IL" sz="1500" dirty="0">
                <a:latin typeface="Arial" panose="020B0604020202020204" pitchFamily="34" charset="0"/>
                <a:cs typeface="Arial" panose="020B0604020202020204" pitchFamily="34" charset="0"/>
              </a:rPr>
              <a:t>5 - ג</a:t>
            </a:r>
          </a:p>
          <a:p>
            <a:pPr algn="r" rtl="1">
              <a:lnSpc>
                <a:spcPct val="150000"/>
              </a:lnSpc>
            </a:pP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8758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מדוע בדיקות נחוצות</a:t>
            </a:r>
            <a:r>
              <a:rPr lang="ru-RU" sz="23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לאורך השנים פעילות הבודקים הפכה נפוצה יותר בעיקר לאור נוכחותם של תקלות רבות. על מנת להפחית</a:t>
            </a:r>
          </a:p>
          <a:p>
            <a:pPr algn="r" rtl="1">
              <a:lnSpc>
                <a:spcPct val="150000"/>
              </a:lnSpc>
            </a:pPr>
            <a:r>
              <a:rPr lang="he-IL" dirty="0">
                <a:latin typeface="Arial" panose="020B0604020202020204" pitchFamily="34" charset="0"/>
                <a:cs typeface="Arial" panose="020B0604020202020204" pitchFamily="34" charset="0"/>
              </a:rPr>
              <a:t>את התופעה בודקים החלו בביצוע מוסדר של פעילות הבדיקות באמצעות טכניקות המותאמות לרמת הבדיקה</a:t>
            </a:r>
          </a:p>
          <a:p>
            <a:pPr algn="r" rtl="1">
              <a:lnSpc>
                <a:spcPct val="150000"/>
              </a:lnSpc>
            </a:pPr>
            <a:r>
              <a:rPr lang="he-IL" dirty="0">
                <a:latin typeface="Arial" panose="020B0604020202020204" pitchFamily="34" charset="0"/>
                <a:cs typeface="Arial" panose="020B0604020202020204" pitchFamily="34" charset="0"/>
              </a:rPr>
              <a:t>ולשלב הפיתוח.</a:t>
            </a:r>
          </a:p>
          <a:p>
            <a:pPr algn="r" rtl="1">
              <a:lnSpc>
                <a:spcPct val="150000"/>
              </a:lnSpc>
            </a:pPr>
            <a:r>
              <a:rPr lang="he-IL" dirty="0">
                <a:latin typeface="Arial" panose="020B0604020202020204" pitchFamily="34" charset="0"/>
                <a:cs typeface="Arial" panose="020B0604020202020204" pitchFamily="34" charset="0"/>
              </a:rPr>
              <a:t>לדוגמא, דרישה לביצוע בדיקות בעקבות: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הפחתת הסיכונים להופעת כשלים בזמן תפעול המערכת (השתתפות הבודקים בסקירת המסמכים).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שילוב הבודקים בעבודת התכנון משלב העיצוב להגדלת הבנת הצדדים השונים בעיצוב המערכת ואיך לבדוק אותה. ושילוב הבודקים בעבודה עם המפתחים להגדלת ההבנה בקוד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האיכות של המערכת במידה והתקלות מתגלות ומתוקנות לפני העלייה לאור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בסטנדרט תעשייתי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דרישה חוזית או חקיקה חדשה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4331" y="2866354"/>
            <a:ext cx="3774389"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78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אבטחת איכות ובדיקות</a:t>
            </a:r>
            <a:endParaRPr lang="ru-RU" sz="3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להבין מהו הקשר בין הבדיקות לאיכות חשוב להבחין בין המונחים הבאים:</a:t>
            </a:r>
          </a:p>
          <a:p>
            <a:pPr algn="r" rtl="1">
              <a:lnSpc>
                <a:spcPct val="150000"/>
              </a:lnSpc>
            </a:pPr>
            <a:r>
              <a:rPr lang="he-IL" b="1" dirty="0">
                <a:latin typeface="Arial" panose="020B0604020202020204" pitchFamily="34" charset="0"/>
                <a:cs typeface="Arial" panose="020B0604020202020204" pitchFamily="34" charset="0"/>
              </a:rPr>
              <a:t>איכות</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quality</a:t>
            </a:r>
            <a:r>
              <a:rPr lang="he-IL" dirty="0">
                <a:latin typeface="Arial" panose="020B0604020202020204" pitchFamily="34" charset="0"/>
                <a:cs typeface="Arial" panose="020B0604020202020204" pitchFamily="34" charset="0"/>
              </a:rPr>
              <a:t>) הינה רמת המושלמות המיוחסת למוצר או תהליך עבודה.</a:t>
            </a:r>
          </a:p>
          <a:p>
            <a:pPr algn="r" rtl="1">
              <a:lnSpc>
                <a:spcPct val="150000"/>
              </a:lnSpc>
            </a:pPr>
            <a:r>
              <a:rPr lang="he-IL" b="1" dirty="0">
                <a:latin typeface="Arial" panose="020B0604020202020204" pitchFamily="34" charset="0"/>
                <a:cs typeface="Arial" panose="020B0604020202020204" pitchFamily="34" charset="0"/>
              </a:rPr>
              <a:t>הבטחת איכות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Quality Assurance</a:t>
            </a:r>
            <a:r>
              <a:rPr lang="he-IL" dirty="0">
                <a:latin typeface="Arial" panose="020B0604020202020204" pitchFamily="34" charset="0"/>
                <a:cs typeface="Arial" panose="020B0604020202020204" pitchFamily="34" charset="0"/>
              </a:rPr>
              <a:t>) הוא שם כולל למכלול השיטות והאמצעים המיועדים להבטיח את איכותו של מוצר או שירות המסופקים ללקוח או לצרכן.</a:t>
            </a:r>
          </a:p>
          <a:p>
            <a:pPr algn="r" rtl="1">
              <a:lnSpc>
                <a:spcPct val="150000"/>
              </a:lnSpc>
            </a:pPr>
            <a:r>
              <a:rPr lang="he-IL" dirty="0">
                <a:latin typeface="Arial" panose="020B0604020202020204" pitchFamily="34" charset="0"/>
                <a:cs typeface="Arial" panose="020B0604020202020204" pitchFamily="34" charset="0"/>
              </a:rPr>
              <a:t>הבטחת האיכות מטפלת במגוון נושאים: ביקורת, פיקוח, אימות (</a:t>
            </a:r>
            <a:r>
              <a:rPr lang="en-US" dirty="0">
                <a:latin typeface="Arial" panose="020B0604020202020204" pitchFamily="34" charset="0"/>
                <a:cs typeface="Arial" panose="020B0604020202020204" pitchFamily="34" charset="0"/>
              </a:rPr>
              <a:t>Validation</a:t>
            </a:r>
            <a:r>
              <a:rPr lang="he-IL" dirty="0">
                <a:latin typeface="Arial" panose="020B0604020202020204" pitchFamily="34" charset="0"/>
                <a:cs typeface="Arial" panose="020B0604020202020204" pitchFamily="34" charset="0"/>
              </a:rPr>
              <a:t>), בדיקות, ועוד. הבטחת האיכות למעשה מגדירה את מחזור החיים של מוצר או שירות לאורך כל שלביו: ניתוח צרכים, אפיון, תכנון, בדיקות, הפצה וכו'. בתעשיות השונות מקובל מגוון רחב של סוגי מחזורי חיים המותאמים לצרכים השונים של כל ענף. כל שלב במחזור החיים מוגדר באמצעות מאפיינים (פרמטרים) כגון: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קלט</a:t>
            </a:r>
            <a:r>
              <a:rPr lang="en-US" dirty="0">
                <a:latin typeface="Arial" panose="020B0604020202020204" pitchFamily="34" charset="0"/>
                <a:cs typeface="Arial" panose="020B0604020202020204" pitchFamily="34" charset="0"/>
              </a:rPr>
              <a:t>Inputs</a:t>
            </a:r>
            <a:r>
              <a:rPr lang="ru-RU" dirty="0">
                <a:latin typeface="Arial" panose="020B0604020202020204" pitchFamily="34" charset="0"/>
                <a:cs typeface="Arial" panose="020B0604020202020204" pitchFamily="34" charset="0"/>
              </a:rPr>
              <a:t> </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תוצרים </a:t>
            </a:r>
            <a:r>
              <a:rPr lang="en-US" dirty="0">
                <a:latin typeface="Arial" panose="020B0604020202020204" pitchFamily="34" charset="0"/>
                <a:cs typeface="Arial" panose="020B0604020202020204" pitchFamily="34" charset="0"/>
              </a:rPr>
              <a:t>Products</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התחלה/כניסה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הצלחה/סיום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אחראי, מבצע(ים), ומאשר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תשתית נדרשת לביצוע השלב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תיאור התהליך הנדרש למימוש השלב וזאת, כתלות במורכבות התהליך/השירות ו/או בדרישות הלקוח ו/או בדרישות התקן, שעל פיו מבוצעות פעולות השלב.</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80591" y="2832493"/>
            <a:ext cx="4301869" cy="258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58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מהן בדיקות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מערכות תוכנה הן חלק בלתי נפרד מחיי היום יום של כולנו, כמעט כל הסובב אותנו קשור במערכות ממוחשבות החל מיישומים עסקיים למוצרי צריכה.</a:t>
            </a:r>
          </a:p>
          <a:p>
            <a:pPr algn="r" rtl="1">
              <a:lnSpc>
                <a:spcPct val="150000"/>
              </a:lnSpc>
            </a:pPr>
            <a:r>
              <a:rPr lang="he-IL" dirty="0">
                <a:latin typeface="Arial" panose="020B0604020202020204" pitchFamily="34" charset="0"/>
                <a:cs typeface="Arial" panose="020B0604020202020204" pitchFamily="34" charset="0"/>
              </a:rPr>
              <a:t>כמו כן, לרוב האנשים יש ניסיון עם תוכנה שלא עובדת כצפוי ולכן חשוב להבין כי תוכנה שאינה פועלת כראוי עלולה להוביל לבעיות רבות, כולל אובדן כסף, זמן או מוניטין עסקי, ואפילו פציעה או מוות.</a:t>
            </a:r>
          </a:p>
          <a:p>
            <a:pPr algn="r" rtl="1">
              <a:lnSpc>
                <a:spcPct val="150000"/>
              </a:lnSpc>
            </a:pPr>
            <a:r>
              <a:rPr lang="he-IL" dirty="0">
                <a:latin typeface="Arial" panose="020B0604020202020204" pitchFamily="34" charset="0"/>
                <a:cs typeface="Arial" panose="020B0604020202020204" pitchFamily="34" charset="0"/>
              </a:rPr>
              <a:t>ביצוע בדיקות תוכנה היא דרך מצוינת לקבל הערכת איכות למוצר התוכנה ולהפחית את הסיכון של כשלים בתוכנה פעילה.</a:t>
            </a:r>
          </a:p>
          <a:p>
            <a:pPr algn="r" rtl="1">
              <a:lnSpc>
                <a:spcPct val="150000"/>
              </a:lnSpc>
            </a:pPr>
            <a:r>
              <a:rPr lang="he-IL" dirty="0">
                <a:latin typeface="Arial" panose="020B0604020202020204" pitchFamily="34" charset="0"/>
                <a:cs typeface="Arial" panose="020B0604020202020204" pitchFamily="34" charset="0"/>
              </a:rPr>
              <a:t>כמות המשתמשים במערכות ממוחשבות הולכת וגוברת ועמה התחרות הרבה התחום התכנה - גורם שמעלה את חשיבות הראשוניות, האיכות והתעריף (ביצוע הבדיקות מהווה כשליש מעלות הפיתוח. מקור לחסכון במידה ונבצע את הבדיקות באופן יעיל ואפקטיבי).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866354"/>
            <a:ext cx="3791270"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אבטחת איכות ובדיקות</a:t>
            </a:r>
            <a:endParaRPr lang="ru-RU" sz="2600" b="1" dirty="0">
              <a:solidFill>
                <a:srgbClr val="92D050"/>
              </a:solidFill>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בדיקות (</a:t>
            </a:r>
            <a:r>
              <a:rPr lang="en-US" b="1" dirty="0">
                <a:latin typeface="Arial" panose="020B0604020202020204" pitchFamily="34" charset="0"/>
                <a:cs typeface="Arial" panose="020B0604020202020204" pitchFamily="34" charset="0"/>
              </a:rPr>
              <a:t>Testing</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פעילויות שהן חלק מתהליך פיתוח התוכנה או מתהליך תחזוקת התוכנה. הבדיקות תורמות להשגת האיכות הנדרשת.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תקלה בהרכבת צינורות המים.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QC</a:t>
            </a:r>
            <a:r>
              <a:rPr lang="he-IL" b="1" dirty="0">
                <a:latin typeface="Arial" panose="020B0604020202020204" pitchFamily="34" charset="0"/>
                <a:cs typeface="Arial" panose="020B0604020202020204" pitchFamily="34" charset="0"/>
              </a:rPr>
              <a:t> - בקרת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פעילות שנועדה לבדוק את תפקודי התוכנה שפותחה (המערכת) ולוודא גם שהיא עונה על דרישות הלקוח וגם שהיא עובדת נכון, כלומר: אין בה תקלות.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תכנון הבית לא היה לפי דרישות הלקוח.</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QA</a:t>
            </a:r>
            <a:r>
              <a:rPr lang="he-IL" b="1" dirty="0">
                <a:latin typeface="Arial" panose="020B0604020202020204" pitchFamily="34" charset="0"/>
                <a:cs typeface="Arial" panose="020B0604020202020204" pitchFamily="34" charset="0"/>
              </a:rPr>
              <a:t> - הבטחת איכות: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אוסף פעולות שנועדו להבטיח שהתוצר הסופי ייצא בזמן ובתקציב שהוגדרו.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תהליכים תקינים שמתבצעים כראוי שמטרתן לספק לארגון בטחון שרמות האיכות הנדרשות יושגו.</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הגורמים לכשלים והסרתם.</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תהליכים.</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דוגמא: הבית לא נבנה במחיר ולא בזמן שנקבעו.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73372" y="2684285"/>
            <a:ext cx="4316307" cy="28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20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אבטחת איכות ובדיקות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מה עדיף בקרת איכות או אבטחת איכות?</a:t>
            </a:r>
          </a:p>
          <a:p>
            <a:pPr algn="r" rtl="1">
              <a:lnSpc>
                <a:spcPct val="150000"/>
              </a:lnSpc>
            </a:pPr>
            <a:r>
              <a:rPr lang="he-IL" dirty="0">
                <a:latin typeface="Arial" panose="020B0604020202020204" pitchFamily="34" charset="0"/>
                <a:cs typeface="Arial" panose="020B0604020202020204" pitchFamily="34" charset="0"/>
              </a:rPr>
              <a:t>עדיף להבטיח איכות למשך כל תהליך של הפיתוח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 - אבטחת איכות) מאשר לגלות פגמים בסוף ולתקן (</a:t>
            </a:r>
            <a:r>
              <a:rPr lang="en-US" dirty="0">
                <a:latin typeface="Arial" panose="020B0604020202020204" pitchFamily="34" charset="0"/>
                <a:cs typeface="Arial" panose="020B0604020202020204" pitchFamily="34" charset="0"/>
              </a:rPr>
              <a:t>QC</a:t>
            </a:r>
            <a:r>
              <a:rPr lang="he-IL" dirty="0">
                <a:latin typeface="Arial" panose="020B0604020202020204" pitchFamily="34" charset="0"/>
                <a:cs typeface="Arial" panose="020B0604020202020204" pitchFamily="34" charset="0"/>
              </a:rPr>
              <a:t>- בקרת איכות). למעשה</a:t>
            </a:r>
            <a:r>
              <a:rPr lang="en-US" dirty="0">
                <a:latin typeface="Arial" panose="020B0604020202020204" pitchFamily="34" charset="0"/>
                <a:cs typeface="Arial" panose="020B0604020202020204" pitchFamily="34" charset="0"/>
              </a:rPr>
              <a:t>QA </a:t>
            </a:r>
            <a:r>
              <a:rPr lang="he-IL" dirty="0">
                <a:latin typeface="Arial" panose="020B0604020202020204" pitchFamily="34" charset="0"/>
                <a:cs typeface="Arial" panose="020B0604020202020204" pitchFamily="34" charset="0"/>
              </a:rPr>
              <a:t> כולל בתוכו</a:t>
            </a:r>
            <a:r>
              <a:rPr lang="en-US" dirty="0">
                <a:latin typeface="Arial" panose="020B0604020202020204" pitchFamily="34" charset="0"/>
                <a:cs typeface="Arial" panose="020B0604020202020204" pitchFamily="34" charset="0"/>
              </a:rPr>
              <a:t>QC </a:t>
            </a:r>
            <a:r>
              <a:rPr lang="he-IL" dirty="0">
                <a:latin typeface="Arial" panose="020B0604020202020204" pitchFamily="34" charset="0"/>
                <a:cs typeface="Arial" panose="020B0604020202020204" pitchFamily="34" charset="0"/>
              </a:rPr>
              <a:t> כי יש בדיקות לכל אורך של פיתוח המוצר.</a:t>
            </a:r>
          </a:p>
          <a:p>
            <a:pPr algn="r" rtl="1">
              <a:lnSpc>
                <a:spcPct val="150000"/>
              </a:lnSpc>
            </a:pPr>
            <a:endParaRPr lang="ru-RU"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איכות התוכנה משתפרת רק אם הפגמים והכשלים (</a:t>
            </a:r>
            <a:r>
              <a:rPr lang="en-US" b="1" dirty="0">
                <a:latin typeface="Arial" panose="020B0604020202020204" pitchFamily="34" charset="0"/>
                <a:cs typeface="Arial" panose="020B0604020202020204" pitchFamily="34" charset="0"/>
              </a:rPr>
              <a:t>Defects, Failure</a:t>
            </a:r>
            <a:r>
              <a:rPr lang="he-IL" b="1" dirty="0">
                <a:latin typeface="Arial" panose="020B0604020202020204" pitchFamily="34" charset="0"/>
                <a:cs typeface="Arial" panose="020B0604020202020204" pitchFamily="34" charset="0"/>
              </a:rPr>
              <a:t>) שהתגלו במהלך הבדיקות מתוקנים.</a:t>
            </a:r>
          </a:p>
          <a:p>
            <a:pPr algn="r" rtl="1">
              <a:lnSpc>
                <a:spcPct val="150000"/>
              </a:lnSpc>
            </a:pPr>
            <a:r>
              <a:rPr lang="he-IL" b="1" dirty="0">
                <a:latin typeface="Arial" panose="020B0604020202020204" pitchFamily="34" charset="0"/>
                <a:cs typeface="Arial" panose="020B0604020202020204" pitchFamily="34" charset="0"/>
              </a:rPr>
              <a:t>בדיקות תוכנה מהוות תהליך ניהול סיכונים לפרויקט פיתוח התוכנה.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305999"/>
            <a:ext cx="4522984" cy="363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4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מה יכול לגרום לכשלים?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מארינר 1 (1962) שיגור שהיה אמור להגיע לנוגה סטה ממסלולו שניות לאחר ההמראה. הסיבה - מתכנת טעה בהכנסת נוסחה שנכתבה בכתב יד.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מלחמת העולם השלישית (כמעט) (1982) - באג במערכת איתור הטילים הסובייטית לא לקח בחשבון החזר אור מעננים וזיהה באורך מוטעה 5 טילים אמריקאים ששוגרו. במזל הקצין האחראי לא הגיב כי הייתה לו "תחושת בטן לא טובה בקשר לזה".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נפילת מערכת תמיכה בילדים בבריטניה (2004) - הכנסת מערכת חדשה לא בדוקה גרמה לטעויות במתן תמיכה לילדים נזקקים - כולל הפסקת תשלומים מוטעית ל-700,000 ילדים.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70034" y="2850964"/>
            <a:ext cx="4522984" cy="254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66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קיימים מונחים שונים להגדרת ה"טעויות" השונות העשויות להתגלות בתוכנה:</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 שגיאת אנוש, כגון: אי הבנה של הדרישות, כתיבת קוד לא נכונה, שגיאת </a:t>
            </a:r>
            <a:r>
              <a:rPr lang="en-US" dirty="0">
                <a:latin typeface="Arial" panose="020B0604020202020204" pitchFamily="34" charset="0"/>
                <a:cs typeface="Arial" panose="020B0604020202020204" pitchFamily="34" charset="0"/>
              </a:rPr>
              <a:t>syntax</a:t>
            </a:r>
            <a:r>
              <a:rPr lang="he-IL" dirty="0">
                <a:latin typeface="Arial" panose="020B0604020202020204" pitchFamily="34" charset="0"/>
                <a:cs typeface="Arial" panose="020B0604020202020204" pitchFamily="34" charset="0"/>
              </a:rPr>
              <a:t> וכו'.</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 התגשמות השגיאה בתכנה בצורה שגורמת לרכיב או למערכת להיכשל בביצוע הפונקציה הנדרשת. לדוגמא: לולאה לא סגורה, פקודה לא תקינה, או הגדרה שגויה של נתונים. פגם עלול לגרום לכשל במהלך הרצת הבדיקות.</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 סטייה של רכיב או מערכת מהתוצאה הצפויה, התוצאה הסופית של שגיאה: תקלה במערכת המתבטאת בהתנהגות לא תקינה של התכנה למול הנדרש.</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1362" y="2477117"/>
            <a:ext cx="2580327" cy="329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1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דוגמא</a:t>
            </a:r>
          </a:p>
          <a:p>
            <a:pPr algn="r" rtl="1">
              <a:lnSpc>
                <a:spcPct val="150000"/>
              </a:lnSpc>
            </a:pPr>
            <a:r>
              <a:rPr lang="he-IL" dirty="0">
                <a:latin typeface="Arial" panose="020B0604020202020204" pitchFamily="34" charset="0"/>
                <a:cs typeface="Arial" panose="020B0604020202020204" pitchFamily="34" charset="0"/>
              </a:rPr>
              <a:t>מערכת התוכנה מדפיסה הודעת שגיאה כשטמפרטורת הגוף מגיעה לשיא המותר. טמפרטורה גבוהה מדי עלולה לגרום להזרקת תרופה לגוף החולה.</a:t>
            </a:r>
          </a:p>
          <a:p>
            <a:pPr algn="l"/>
            <a:r>
              <a:rPr lang="en-US" sz="1800" b="0" i="0" u="none" strike="noStrike" baseline="0" dirty="0">
                <a:latin typeface="Calibri" panose="020F0502020204030204" pitchFamily="34" charset="0"/>
              </a:rPr>
              <a:t>$ BodyTemp = $BodyTemperature</a:t>
            </a:r>
          </a:p>
          <a:p>
            <a:pPr algn="l"/>
            <a:r>
              <a:rPr lang="en-US" sz="1800" b="0" i="0" u="none" strike="noStrike" baseline="0" dirty="0">
                <a:latin typeface="Calibri" panose="020F0502020204030204" pitchFamily="34" charset="0"/>
              </a:rPr>
              <a:t>If $Body</a:t>
            </a:r>
            <a:r>
              <a:rPr lang="en-US" sz="1800" i="0" u="none" strike="noStrike" baseline="0" dirty="0">
                <a:latin typeface="Calibri-Bold"/>
              </a:rPr>
              <a:t>P</a:t>
            </a:r>
            <a:r>
              <a:rPr lang="en-US" sz="1800" b="0" i="0" u="none" strike="noStrike" baseline="0" dirty="0">
                <a:latin typeface="Calibri" panose="020F0502020204030204" pitchFamily="34" charset="0"/>
              </a:rPr>
              <a:t>emp &lt; 37 or $Body</a:t>
            </a:r>
            <a:r>
              <a:rPr lang="en-US" sz="1800" i="0" u="none" strike="noStrike" baseline="0" dirty="0">
                <a:latin typeface="Calibri-Bold"/>
              </a:rPr>
              <a:t>P</a:t>
            </a:r>
            <a:r>
              <a:rPr lang="en-US" sz="1800" b="0" i="0" u="none" strike="noStrike" baseline="0" dirty="0">
                <a:latin typeface="Calibri" panose="020F0502020204030204" pitchFamily="34" charset="0"/>
              </a:rPr>
              <a:t>emp &gt; 40</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Then</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“Emergency Temperature Case in this patient client!!!”</a:t>
            </a:r>
          </a:p>
          <a:p>
            <a:pPr algn="l"/>
            <a:r>
              <a:rPr lang="he-IL" sz="1800" b="0" i="0" u="none" strike="noStrike" baseline="0" dirty="0">
                <a:latin typeface="Calibri" panose="020F0502020204030204" pitchFamily="34" charset="0"/>
              </a:rPr>
              <a:t>	</a:t>
            </a:r>
            <a:r>
              <a:rPr lang="en-US" sz="1800" b="0" i="0" u="none" strike="noStrike" baseline="0" dirty="0">
                <a:latin typeface="Calibri" panose="020F0502020204030204" pitchFamily="34" charset="0"/>
              </a:rPr>
              <a:t>Else</a:t>
            </a:r>
          </a:p>
          <a:p>
            <a:pPr algn="l"/>
            <a:r>
              <a:rPr lang="he-IL" sz="1800" b="0" i="0" u="none" strike="noStrike" baseline="0" dirty="0">
                <a:latin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cs typeface="Calibri" panose="020F0502020204030204" pitchFamily="34" charset="0"/>
              </a:rPr>
              <a:t>Print “patient Temp is O.K.”</a:t>
            </a:r>
          </a:p>
          <a:p>
            <a:pPr algn="l"/>
            <a:r>
              <a:rPr lang="en-US" sz="1800" b="0" i="0" u="none" strike="noStrike" baseline="0" dirty="0">
                <a:latin typeface="Calibri" panose="020F0502020204030204" pitchFamily="34" charset="0"/>
              </a:rPr>
              <a:t>End</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73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b="1" dirty="0">
                <a:latin typeface="Arial" panose="020B0604020202020204" pitchFamily="34" charset="0"/>
                <a:cs typeface="Arial" panose="020B0604020202020204" pitchFamily="34" charset="0"/>
              </a:rPr>
              <a:t>שמתם לב מהי הטעות?</a:t>
            </a:r>
          </a:p>
          <a:p>
            <a:pPr algn="r" rtl="1">
              <a:lnSpc>
                <a:spcPct val="150000"/>
              </a:lnSpc>
            </a:pP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אם התוכנית הזו הייתה בשימוש, אזי המשפט שהיה תמיד מופיע הוא "</a:t>
            </a:r>
            <a:r>
              <a:rPr lang="en-US" dirty="0">
                <a:latin typeface="Arial" panose="020B0604020202020204" pitchFamily="34" charset="0"/>
                <a:cs typeface="Arial" panose="020B0604020202020204" pitchFamily="34" charset="0"/>
              </a:rPr>
              <a:t>patient Temp is O.K.</a:t>
            </a:r>
            <a:r>
              <a:rPr lang="he-IL" dirty="0">
                <a:latin typeface="Arial" panose="020B0604020202020204" pitchFamily="34" charset="0"/>
                <a:cs typeface="Arial" panose="020B0604020202020204" pitchFamily="34" charset="0"/>
              </a:rPr>
              <a:t>". זה בוודאי עשוי היה לגרום לכך שחולה לא היה מקבל את הטיפול הנדרש , שכן אף אחד לא היה רואה הודעת שגיאה.</a:t>
            </a:r>
          </a:p>
          <a:p>
            <a:pPr algn="r" rtl="1">
              <a:lnSpc>
                <a:spcPct val="150000"/>
              </a:lnSpc>
            </a:pPr>
            <a:r>
              <a:rPr lang="he-IL" dirty="0">
                <a:latin typeface="Arial" panose="020B0604020202020204" pitchFamily="34" charset="0"/>
                <a:cs typeface="Arial" panose="020B0604020202020204" pitchFamily="34" charset="0"/>
              </a:rPr>
              <a:t>במקרה זה:</a:t>
            </a:r>
          </a:p>
          <a:p>
            <a:pPr algn="r" rtl="1">
              <a:lnSpc>
                <a:spcPct val="150000"/>
              </a:lnSpc>
            </a:pPr>
            <a:r>
              <a:rPr lang="he-IL" dirty="0">
                <a:latin typeface="Arial" panose="020B0604020202020204" pitchFamily="34" charset="0"/>
                <a:cs typeface="Arial" panose="020B0604020202020204" pitchFamily="34" charset="0"/>
              </a:rPr>
              <a:t>השגיאה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cs typeface="Arial" panose="020B0604020202020204" pitchFamily="34" charset="0"/>
              </a:rPr>
              <a:t>) היא חוסר תשומת לב של המפתח או/ו אי ביצוע בדיקות לקוד</a:t>
            </a:r>
          </a:p>
          <a:p>
            <a:pPr algn="r" rtl="1">
              <a:lnSpc>
                <a:spcPct val="150000"/>
              </a:lnSpc>
            </a:pPr>
            <a:r>
              <a:rPr lang="he-IL" dirty="0">
                <a:latin typeface="Arial" panose="020B0604020202020204" pitchFamily="34" charset="0"/>
                <a:cs typeface="Arial" panose="020B0604020202020204" pitchFamily="34" charset="0"/>
              </a:rPr>
              <a:t>הפגם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הוא הגדרה לא נכונה של התנאי</a:t>
            </a:r>
          </a:p>
          <a:p>
            <a:pPr algn="r" rtl="1">
              <a:lnSpc>
                <a:spcPct val="150000"/>
              </a:lnSpc>
            </a:pPr>
            <a:r>
              <a:rPr lang="he-IL" dirty="0">
                <a:latin typeface="Arial" panose="020B0604020202020204" pitchFamily="34" charset="0"/>
                <a:cs typeface="Arial" panose="020B0604020202020204" pitchFamily="34" charset="0"/>
              </a:rPr>
              <a:t>הכשל (הכשל) המערכת לא תתריע על טמפרטורה גבוהה מדי או נמוכה (כנדרש)  והטיפול לא היה מתקבל.</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38769"/>
            <a:ext cx="3551122" cy="236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5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שגיאות, תקלות וכשלים</a:t>
            </a:r>
          </a:p>
          <a:p>
            <a:pPr algn="r" rtl="1">
              <a:lnSpc>
                <a:spcPct val="150000"/>
              </a:lnSpc>
            </a:pPr>
            <a:r>
              <a:rPr lang="he-IL" dirty="0">
                <a:latin typeface="Arial" panose="020B0604020202020204" pitchFamily="34" charset="0"/>
                <a:cs typeface="Arial" panose="020B0604020202020204" pitchFamily="34" charset="0"/>
              </a:rPr>
              <a:t>כאשר מפתח כותב אלפים, אם לא מיליונים של שורות קוד אין אנו מצפים לקבל מערכת בעלת איכות</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תקינה של 100% . ייתכנו תקלות אשר מקורן הוא: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מקצועיות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תקשורת לקויה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שפה זרה/שוני בשעת היממה</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שגיאות 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שינוי דרישה ללא העברת מידע מסודרת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מורכבות האפליקציה המערכת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חוסר ניסיון עם טכנולוגיית הפיתוח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חדשה מדי/ ישנה מדי</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סביבת עבודה </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חום/זיהום/קרינה ועוד</a:t>
            </a:r>
            <a:r>
              <a:rPr lang="ru-RU"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כלל הגורמים המצוינים לעיל קשורים במעורבות בני האדם, ואנשים עושים טעויות.</a:t>
            </a:r>
          </a:p>
          <a:p>
            <a:pPr algn="r" rtl="1">
              <a:lnSpc>
                <a:spcPct val="150000"/>
              </a:lnSpc>
            </a:pPr>
            <a:r>
              <a:rPr lang="he-IL" b="1" dirty="0">
                <a:latin typeface="Arial" panose="020B0604020202020204" pitchFamily="34" charset="0"/>
                <a:cs typeface="Arial" panose="020B0604020202020204" pitchFamily="34" charset="0"/>
              </a:rPr>
              <a:t>בעזרת בדיקות אנו עשויים למנוע טעויות ולנסות להבטיח כי הטעות תוקנה לפני שחרור הגרסה.</a:t>
            </a:r>
            <a:r>
              <a:rPr lang="ru-RU" b="1"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שימו לב למילה "לנסות"</a:t>
            </a:r>
            <a:r>
              <a:rPr lang="ru-RU"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חשוב לזכור, תהליך בדיקות התוכנה הנו תהליך מעשי אשר מטרתו היא להגדיר את תקינותה ואיכותה</a:t>
            </a:r>
            <a:r>
              <a:rPr lang="ru-RU"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של המערכת שפותחה.</a:t>
            </a:r>
          </a:p>
        </p:txBody>
      </p:sp>
      <p:sp>
        <p:nvSpPr>
          <p:cNvPr id="7" name="TextBox 6">
            <a:extLst>
              <a:ext uri="{FF2B5EF4-FFF2-40B4-BE49-F238E27FC236}">
                <a16:creationId xmlns:a16="http://schemas.microsoft.com/office/drawing/2014/main" id="{A2F7208A-B5C0-9A98-787A-DA5629029B60}"/>
              </a:ext>
            </a:extLst>
          </p:cNvPr>
          <p:cNvSpPr txBox="1"/>
          <p:nvPr/>
        </p:nvSpPr>
        <p:spPr>
          <a:xfrm>
            <a:off x="1126779" y="3522889"/>
            <a:ext cx="380949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זכרו !!!</a:t>
            </a:r>
          </a:p>
          <a:p>
            <a:pPr algn="ctr"/>
            <a:r>
              <a:rPr lang="he-IL" sz="1800" dirty="0">
                <a:latin typeface="Arial" panose="020B0604020202020204" pitchFamily="34" charset="0"/>
                <a:cs typeface="Arial" panose="020B0604020202020204" pitchFamily="34" charset="0"/>
              </a:rPr>
              <a:t>ביצוע בדיקות תורם למציאת תקלות ובכך</a:t>
            </a:r>
          </a:p>
          <a:p>
            <a:pPr algn="ctr"/>
            <a:r>
              <a:rPr lang="he-IL" sz="1800" dirty="0">
                <a:latin typeface="Arial" panose="020B0604020202020204" pitchFamily="34" charset="0"/>
                <a:cs typeface="Arial" panose="020B0604020202020204" pitchFamily="34" charset="0"/>
              </a:rPr>
              <a:t>מוכיח את קיומן ומאידך, אין הוא מוכיח אי</a:t>
            </a:r>
          </a:p>
          <a:p>
            <a:pPr algn="ctr"/>
            <a:r>
              <a:rPr lang="he-IL" sz="1800" dirty="0">
                <a:latin typeface="Arial" panose="020B0604020202020204" pitchFamily="34" charset="0"/>
                <a:cs typeface="Arial" panose="020B0604020202020204" pitchFamily="34" charset="0"/>
              </a:rPr>
              <a:t>קיום התקלות במידה ולא נמצאו.</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077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9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תקלות, מקור התקלה וההשפעות</a:t>
            </a:r>
          </a:p>
          <a:p>
            <a:pPr algn="r" rtl="1">
              <a:lnSpc>
                <a:spcPct val="150000"/>
              </a:lnSpc>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היא הפעולה או התנאי המוקדם ביותר שגרם לתקלה.</a:t>
            </a:r>
          </a:p>
          <a:p>
            <a:pPr algn="r" rtl="1">
              <a:lnSpc>
                <a:spcPct val="150000"/>
              </a:lnSpc>
            </a:pPr>
            <a:r>
              <a:rPr lang="he-IL" dirty="0">
                <a:latin typeface="Arial" panose="020B0604020202020204" pitchFamily="34" charset="0"/>
                <a:cs typeface="Arial" panose="020B0604020202020204" pitchFamily="34" charset="0"/>
              </a:rPr>
              <a:t>לדוגמה ישנה תקלה בחישוב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מקור התקלה </a:t>
            </a:r>
            <a:r>
              <a:rPr lang="he-IL" dirty="0">
                <a:latin typeface="Arial" panose="020B0604020202020204" pitchFamily="34" charset="0"/>
                <a:cs typeface="Arial" panose="020B0604020202020204" pitchFamily="34" charset="0"/>
              </a:rPr>
              <a:t>- התקלה נגרמה מהגדרה לא נכונה של הדרישה, שנבעה מחוסר הבנה של המאפיין בנוגע לאופן חישוב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השפעת התקלה </a:t>
            </a:r>
            <a:r>
              <a:rPr lang="he-IL" dirty="0">
                <a:latin typeface="Arial" panose="020B0604020202020204" pitchFamily="34" charset="0"/>
                <a:cs typeface="Arial" panose="020B0604020202020204" pitchFamily="34" charset="0"/>
              </a:rPr>
              <a:t>- הלקוחות התלוננו על חישוב ריבית שגוי.</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כשל</a:t>
            </a:r>
            <a:r>
              <a:rPr lang="he-IL" dirty="0">
                <a:latin typeface="Arial" panose="020B0604020202020204" pitchFamily="34" charset="0"/>
                <a:cs typeface="Arial" panose="020B0604020202020204" pitchFamily="34" charset="0"/>
              </a:rPr>
              <a:t> - שיעורי ריבית שגויים בתשלומים.</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פגם</a:t>
            </a:r>
            <a:r>
              <a:rPr lang="he-IL" dirty="0">
                <a:latin typeface="Arial" panose="020B0604020202020204" pitchFamily="34" charset="0"/>
                <a:cs typeface="Arial" panose="020B0604020202020204" pitchFamily="34" charset="0"/>
              </a:rPr>
              <a:t> - שורת הקוד עם החישוב המוטעה של הריבית.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שגיאה</a:t>
            </a:r>
            <a:r>
              <a:rPr lang="he-IL" dirty="0">
                <a:latin typeface="Arial" panose="020B0604020202020204" pitchFamily="34" charset="0"/>
                <a:cs typeface="Arial" panose="020B0604020202020204" pitchFamily="34" charset="0"/>
              </a:rPr>
              <a:t> - דרישה עמומה ולא ברורה שנבעה מחוסר הבנה של כותב הדרישה (מנהל המוצר) לגבי אופן חישוב הריבית.</a:t>
            </a:r>
          </a:p>
          <a:p>
            <a:pPr algn="r" rtl="1">
              <a:lnSpc>
                <a:spcPct val="150000"/>
              </a:lnSpc>
            </a:pPr>
            <a:r>
              <a:rPr lang="he-IL" dirty="0">
                <a:latin typeface="Arial" panose="020B0604020202020204" pitchFamily="34" charset="0"/>
                <a:cs typeface="Arial" panose="020B0604020202020204" pitchFamily="34" charset="0"/>
              </a:rPr>
              <a:t>ניתוח מקור התקלה ומניעה: הדרכת מנהל המוצר באופן חישוב ריביות יקטין בעתיד תקלות מסוג זה.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255965" y="2960022"/>
            <a:ext cx="3551122"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52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0000" lnSpcReduction="20000"/>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באיזו מידה יכולות הבדיקות להיות חלק מאבטחת האיכות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מקטינות את רמת הסיכון לאיכות המערכת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שהדרישות מפורטות מספיק</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מבטיחות שעוקבים אחר הסטנדרטים של הארגון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הבדיקות מודדות את איכות התוכנה במונחים של מספר מקרי הבדיקה שבוצעו </a:t>
            </a:r>
            <a:r>
              <a:rPr lang="en-US" dirty="0">
                <a:latin typeface="Arial" panose="020B0604020202020204" pitchFamily="34" charset="0"/>
                <a:cs typeface="Arial" panose="020B0604020202020204" pitchFamily="34" charset="0"/>
              </a:rPr>
              <a:t>test cases</a:t>
            </a:r>
            <a:endParaRPr lang="he-IL" dirty="0">
              <a:latin typeface="Arial" panose="020B0604020202020204" pitchFamily="34" charset="0"/>
              <a:cs typeface="Arial" panose="020B0604020202020204" pitchFamily="34" charset="0"/>
            </a:endParaRP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מהמשפטים הבאים </a:t>
            </a:r>
            <a:r>
              <a:rPr lang="he-IL" b="1" u="sng" dirty="0">
                <a:latin typeface="Arial" panose="020B0604020202020204" pitchFamily="34" charset="0"/>
                <a:cs typeface="Arial" panose="020B0604020202020204" pitchFamily="34" charset="0"/>
              </a:rPr>
              <a:t>נכון</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error</a:t>
            </a:r>
            <a:r>
              <a:rPr lang="he-IL" dirty="0">
                <a:latin typeface="Arial" panose="020B0604020202020204" pitchFamily="34" charset="0"/>
              </a:rPr>
              <a:t> שגורמת לכשל</a:t>
            </a:r>
            <a:r>
              <a:rPr lang="en-US" dirty="0">
                <a:latin typeface="Arial" panose="020B0604020202020204" pitchFamily="34" charset="0"/>
                <a:cs typeface="Arial" panose="020B0604020202020204" pitchFamily="34" charset="0"/>
              </a:rPr>
              <a:t>failure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fault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למפתח יש כשל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rPr>
              <a:t> שגורם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כשגיאה </a:t>
            </a:r>
            <a:r>
              <a:rPr lang="en-US" dirty="0">
                <a:latin typeface="Arial" panose="020B0604020202020204" pitchFamily="34" charset="0"/>
                <a:cs typeface="Arial" panose="020B0604020202020204" pitchFamily="34" charset="0"/>
              </a:rPr>
              <a:t>mistake </a:t>
            </a:r>
            <a:r>
              <a:rPr lang="he-IL" dirty="0">
                <a:latin typeface="Arial" panose="020B0604020202020204" pitchFamily="34" charset="0"/>
              </a:rPr>
              <a:t> בזמן הבדיקות הדינמיות </a:t>
            </a:r>
            <a:r>
              <a:rPr lang="en-US" dirty="0">
                <a:latin typeface="Arial" panose="020B0604020202020204" pitchFamily="34" charset="0"/>
                <a:cs typeface="Arial" panose="020B0604020202020204" pitchFamily="34" charset="0"/>
              </a:rPr>
              <a:t>dynamic testing</a:t>
            </a: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לבאג</a:t>
            </a:r>
            <a:r>
              <a:rPr lang="en-US" dirty="0">
                <a:latin typeface="Arial" panose="020B0604020202020204" pitchFamily="34" charset="0"/>
                <a:cs typeface="Arial" panose="020B0604020202020204" pitchFamily="34" charset="0"/>
              </a:rPr>
              <a:t>bug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כפגם </a:t>
            </a:r>
            <a:r>
              <a:rPr lang="en-US" dirty="0">
                <a:latin typeface="Arial" panose="020B0604020202020204" pitchFamily="34" charset="0"/>
                <a:cs typeface="Arial" panose="020B0604020202020204" pitchFamily="34" charset="0"/>
              </a:rPr>
              <a:t>defect</a:t>
            </a:r>
            <a:r>
              <a:rPr lang="he-IL" dirty="0">
                <a:latin typeface="Arial" panose="020B0604020202020204" pitchFamily="34" charset="0"/>
                <a:cs typeface="Arial" panose="020B0604020202020204" pitchFamily="34" charset="0"/>
              </a:rPr>
              <a:t> כשהתוכנה תרוץ</a:t>
            </a:r>
            <a:endParaRPr lang="en-US"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rPr>
              <a:t>מפתח עושה שגיאה </a:t>
            </a:r>
            <a:r>
              <a:rPr lang="en-US" dirty="0">
                <a:latin typeface="Arial" panose="020B0604020202020204" pitchFamily="34" charset="0"/>
                <a:cs typeface="Arial" panose="020B0604020202020204" pitchFamily="34" charset="0"/>
              </a:rPr>
              <a:t>mistake</a:t>
            </a:r>
            <a:r>
              <a:rPr lang="he-IL" dirty="0">
                <a:latin typeface="Arial" panose="020B0604020202020204" pitchFamily="34" charset="0"/>
              </a:rPr>
              <a:t> שגורמת לפגם</a:t>
            </a:r>
            <a:r>
              <a:rPr lang="en-US" dirty="0">
                <a:latin typeface="Arial" panose="020B0604020202020204" pitchFamily="34" charset="0"/>
                <a:cs typeface="Arial" panose="020B0604020202020204" pitchFamily="34" charset="0"/>
              </a:rPr>
              <a:t>defect </a:t>
            </a:r>
            <a:r>
              <a:rPr lang="he-IL" dirty="0">
                <a:latin typeface="Arial" panose="020B0604020202020204" pitchFamily="34" charset="0"/>
                <a:cs typeface="Arial" panose="020B0604020202020204" pitchFamily="34" charset="0"/>
              </a:rPr>
              <a:t> </a:t>
            </a:r>
            <a:r>
              <a:rPr lang="he-IL" dirty="0">
                <a:latin typeface="Arial" panose="020B0604020202020204" pitchFamily="34" charset="0"/>
              </a:rPr>
              <a:t>שיתכן </a:t>
            </a:r>
            <a:r>
              <a:rPr lang="he-IL" dirty="0">
                <a:latin typeface="Arial" panose="020B0604020202020204" pitchFamily="34" charset="0"/>
                <a:cs typeface="Arial" panose="020B0604020202020204" pitchFamily="34" charset="0"/>
              </a:rPr>
              <a:t>ויופיע ככשל</a:t>
            </a:r>
            <a:r>
              <a:rPr lang="en-US" dirty="0">
                <a:latin typeface="Arial" panose="020B0604020202020204" pitchFamily="34" charset="0"/>
                <a:cs typeface="Arial" panose="020B0604020202020204" pitchFamily="34" charset="0"/>
              </a:rPr>
              <a:t>dynamic </a:t>
            </a:r>
            <a:r>
              <a:rPr lang="he-IL" dirty="0">
                <a:latin typeface="Arial" panose="020B0604020202020204" pitchFamily="34" charset="0"/>
                <a:cs typeface="Arial" panose="020B0604020202020204" pitchFamily="34" charset="0"/>
              </a:rPr>
              <a:t> בזמן הבדיקות הדינמיות</a:t>
            </a:r>
            <a:r>
              <a:rPr lang="en-US" dirty="0">
                <a:latin typeface="Arial" panose="020B0604020202020204" pitchFamily="34" charset="0"/>
                <a:cs typeface="Arial" panose="020B0604020202020204" pitchFamily="34" charset="0"/>
              </a:rPr>
              <a:t>testing</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failure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83313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מהן בדיקות תוכנה?</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למרות האמור לעיל ולמרות הצורך העולה קיימות תפיסות מוטעות בכל הקשור בבדיקות: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בדיקות תוכנה כוללות רק הרצת בדיקות ובדיקת תוצאות ההרצה</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התוכנה הוא תהליך הכולל פעילויות רבות ושונות החל מתכנון, ניתוח וביצוע הבדיקות. דיווח על התקדמות, תוצאות, והערכת האיכות של אובייקט הבדיקה.</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לדוגמא:</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ובקרה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הגדרת תנאי/מצבי הבדיקה (</a:t>
            </a:r>
            <a:r>
              <a:rPr lang="en-US" dirty="0">
                <a:latin typeface="Arial" panose="020B0604020202020204" pitchFamily="34" charset="0"/>
                <a:cs typeface="Arial" panose="020B0604020202020204" pitchFamily="34" charset="0"/>
              </a:rPr>
              <a:t>test conditions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עיצוב מקרי הבדיקה (</a:t>
            </a:r>
            <a:r>
              <a:rPr lang="en-US" dirty="0">
                <a:latin typeface="Arial" panose="020B0604020202020204" pitchFamily="34" charset="0"/>
                <a:cs typeface="Arial" panose="020B0604020202020204" pitchFamily="34" charset="0"/>
              </a:rPr>
              <a:t>test cases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תוצאות הבדיקה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תנאי הסף לסיום סבבי הבדיקות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 על תהליך הבדיקות והמערכת הנבדקת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סיכום וסגירת תהליך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83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אילו מהצהרות הבאות מתארות כישלון </a:t>
            </a:r>
            <a:r>
              <a:rPr lang="en-US" dirty="0">
                <a:latin typeface="Arial" panose="020B0604020202020204" pitchFamily="34" charset="0"/>
                <a:cs typeface="Arial" panose="020B0604020202020204" pitchFamily="34" charset="0"/>
              </a:rPr>
              <a:t>failure</a:t>
            </a:r>
            <a:r>
              <a:rPr lang="he-IL" dirty="0">
                <a:latin typeface="Arial" panose="020B0604020202020204" pitchFamily="34" charset="0"/>
                <a:cs typeface="Arial" panose="020B0604020202020204" pitchFamily="34" charset="0"/>
              </a:rPr>
              <a:t> שהתגלה במהלך הבדיקות או בייצור?</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הגרסה הלא נכונה של קובץ מקור קוד אחד נכלל ב-</a:t>
            </a:r>
            <a:r>
              <a:rPr lang="en-US" dirty="0">
                <a:latin typeface="Arial" panose="020B0604020202020204" pitchFamily="34" charset="0"/>
                <a:cs typeface="Arial" panose="020B0604020202020204" pitchFamily="34" charset="0"/>
              </a:rPr>
              <a:t>build</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המוצר התרסק כשהמשתמש בחר אפשרות בתיבת דו-שיח </a:t>
            </a:r>
            <a:r>
              <a:rPr lang="en-US" dirty="0">
                <a:latin typeface="Arial" panose="020B0604020202020204" pitchFamily="34" charset="0"/>
                <a:cs typeface="Arial" panose="020B0604020202020204" pitchFamily="34" charset="0"/>
              </a:rPr>
              <a:t>dialog box</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אלגוריתם החישוב השתמש במשתני הקלט הלא נכונים</a:t>
            </a:r>
          </a:p>
          <a:p>
            <a:pPr marL="857250" lvl="1" indent="-400050" algn="r" rtl="1">
              <a:lnSpc>
                <a:spcPct val="150000"/>
              </a:lnSpc>
              <a:buFont typeface="+mj-lt"/>
              <a:buAutoNum type="alphaLcParenR"/>
            </a:pPr>
            <a:r>
              <a:rPr lang="he-IL" dirty="0">
                <a:latin typeface="Arial" panose="020B0604020202020204" pitchFamily="34" charset="0"/>
                <a:cs typeface="Arial" panose="020B0604020202020204" pitchFamily="34" charset="0"/>
              </a:rPr>
              <a:t>המתכנת פירש באופן שגוי את הדרישה של האלגוריתם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3748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א</a:t>
            </a:r>
          </a:p>
          <a:p>
            <a:pPr algn="r" rtl="1">
              <a:lnSpc>
                <a:spcPct val="150000"/>
              </a:lnSpc>
            </a:pPr>
            <a:r>
              <a:rPr lang="he-IL" sz="1500" dirty="0">
                <a:latin typeface="Arial" panose="020B0604020202020204" pitchFamily="34" charset="0"/>
                <a:cs typeface="Arial" panose="020B0604020202020204" pitchFamily="34" charset="0"/>
              </a:rPr>
              <a:t>2 - ד</a:t>
            </a:r>
          </a:p>
          <a:p>
            <a:pPr algn="r" rtl="1">
              <a:lnSpc>
                <a:spcPct val="150000"/>
              </a:lnSpc>
            </a:pPr>
            <a:r>
              <a:rPr lang="he-IL" sz="1500" dirty="0">
                <a:latin typeface="Arial" panose="020B0604020202020204" pitchFamily="34" charset="0"/>
                <a:cs typeface="Arial" panose="020B0604020202020204" pitchFamily="34" charset="0"/>
              </a:rPr>
              <a:t>3 - ב</a:t>
            </a: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52620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dirty="0">
                <a:latin typeface="Arial" panose="020B0604020202020204" pitchFamily="34" charset="0"/>
                <a:cs typeface="Arial" panose="020B0604020202020204" pitchFamily="34" charset="0"/>
              </a:rPr>
              <a:t>במסגרת הגדרת התהליך השלם הוגדרו מספר עקרונות כלליים המנחים ומדריכים את הבודק במטרה להאיץ ולשמור על מסגרת עבודה. מדובר בהמלצות והצעות שפותחו במהלך כמה עשורים. חשוב להקפיד על יישומם שכן נוכל למצא בהם שימושיות רבה בנסיבות הנתונות, אך תמיד נוכל ל"חצות" את הקווים הללו בסביבות בדיקה שונות:</a:t>
            </a:r>
          </a:p>
          <a:p>
            <a:pPr algn="r" rtl="1">
              <a:lnSpc>
                <a:spcPct val="150000"/>
              </a:lnSpc>
            </a:pPr>
            <a:r>
              <a:rPr lang="he-IL" b="1" dirty="0">
                <a:latin typeface="Arial" panose="020B0604020202020204" pitchFamily="34" charset="0"/>
                <a:cs typeface="Arial" panose="020B0604020202020204" pitchFamily="34" charset="0"/>
              </a:rPr>
              <a:t>עקרון 1 - בדיקות מגלות קיום פגמים</a:t>
            </a:r>
          </a:p>
          <a:p>
            <a:pPr lvl="1" algn="r" rtl="1">
              <a:lnSpc>
                <a:spcPct val="150000"/>
              </a:lnSpc>
            </a:pPr>
            <a:r>
              <a:rPr lang="he-IL" dirty="0">
                <a:latin typeface="Arial" panose="020B0604020202020204" pitchFamily="34" charset="0"/>
                <a:cs typeface="Arial" panose="020B0604020202020204" pitchFamily="34" charset="0"/>
              </a:rPr>
              <a:t>ביצוע בדיקות יציג ויוכיח את קיום התקלות, אך לעולם לא יוכלו הבדיקות להוכיח את אי קיומן במערכת התוכנה הנבדקת. נכון יהיה לומר כי הבדיקות עשויות להפחית את הסבירות לקיום התקלות במערכת.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90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2 - בדיקות ממצות אינן ריאליות</a:t>
            </a:r>
          </a:p>
          <a:p>
            <a:pPr lvl="1" algn="r" rtl="1">
              <a:lnSpc>
                <a:spcPct val="150000"/>
              </a:lnSpc>
            </a:pPr>
            <a:r>
              <a:rPr lang="he-IL" dirty="0">
                <a:latin typeface="Arial" panose="020B0604020202020204" pitchFamily="34" charset="0"/>
                <a:cs typeface="Arial" panose="020B0604020202020204" pitchFamily="34" charset="0"/>
              </a:rPr>
              <a:t>כמו שנאמר מקודם - ברוב המקרים לא ניתן לבצע את כלל הבדיקות האפשריות. בנוסף לטענות שהוצגו לעיל חשוב לזכור כי לכל פרויקט קיימת מגבלת זמן ולכן ביצוע תיעדוף עבור תסריטי הבדיקה היא משימה נדרשת ורצוי לבצע זאת על בסיס ניתוח סיכונים. התיעדוף צריך להיות כזה שבסופו תהיה לנו היכולת לספק את התשובה הטובה בזמן נתון במקרה ונפסיק בדיקות. התיעדוף חשוב גם עבור ביצוע של בדיקות חוזרות (ממקד אותנו על הנושאים החשובים).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088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3 - ביצוע בדיקות בשלבים מוקדמים – חסכון בזמן וכסף</a:t>
            </a:r>
          </a:p>
          <a:p>
            <a:pPr lvl="1" algn="r" rtl="1">
              <a:lnSpc>
                <a:spcPct val="150000"/>
              </a:lnSpc>
            </a:pPr>
            <a:r>
              <a:rPr lang="he-IL" dirty="0">
                <a:latin typeface="Arial" panose="020B0604020202020204" pitchFamily="34" charset="0"/>
                <a:cs typeface="Arial" panose="020B0604020202020204" pitchFamily="34" charset="0"/>
              </a:rPr>
              <a:t>רצוי לשלב בדיקות מוקדם ככל הניתן במחזור חיי הפרויקט. בעזרת בדיקות בשלב מוקדם נוכל להבטיח יכולת ביצוע בדיקת הדרישות ואף להשפיע באופן חיובי על הפיתוח עצמו. מה עוד שעלות תיקון התקלה בשלבים מוקדמים עשויה לפחות בצורה משמעותית זאת ועוד היו הגורמים המרכזיים לקבלת ההחלטה למעורבות מוקדמת של אנשי הבדיקות בתהליך השלם. אם כך, משמעות שילוב אנשי הבדיקות בתהליך הפיתוח ומציאת התקלות בשלב מוקדם כל כך היא קריטית להצלחת הפרויקט.</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59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4 - התקבצות פגמים (</a:t>
            </a:r>
            <a:r>
              <a:rPr lang="en-US" b="1" dirty="0">
                <a:latin typeface="Arial" panose="020B0604020202020204" pitchFamily="34" charset="0"/>
                <a:cs typeface="Arial" panose="020B0604020202020204" pitchFamily="34" charset="0"/>
              </a:rPr>
              <a:t>defect clustering</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כמות התקלות בחלקי תוכנה מסוימים עשויה להיות גבוהה בצורה משמעותית במקומות בהשוואה לחלקים אחרים. המודעות לצפיפות הזו מבטיחה את מיקוד הבדיקות בהמשך הדרך ברכיבים הבעייתיים, שכן בהתאם לכמות וקריטיות התקלות המתגלות במערכת ניתן למקד את הבדיקות בגרסאות הבאות לרכיבים הבעייתיים יותר ולשנות בהתאם את אסטרטגיית הבדיקות (זמן ומשאבים עבור האזורים הבעייתיים).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85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5 - פרדוקס ההדברה (</a:t>
            </a:r>
            <a:r>
              <a:rPr lang="en-US" b="1" dirty="0">
                <a:latin typeface="Arial" panose="020B0604020202020204" pitchFamily="34" charset="0"/>
                <a:cs typeface="Arial" panose="020B0604020202020204" pitchFamily="34" charset="0"/>
              </a:rPr>
              <a:t>Pesticide Paradox</a:t>
            </a:r>
            <a:r>
              <a:rPr lang="he-IL" b="1" dirty="0">
                <a:latin typeface="Arial" panose="020B0604020202020204" pitchFamily="34" charset="0"/>
                <a:cs typeface="Arial" panose="020B0604020202020204" pitchFamily="34" charset="0"/>
              </a:rPr>
              <a:t>)</a:t>
            </a:r>
            <a:br>
              <a:rPr lang="en-US" b="1" dirty="0">
                <a:latin typeface="Arial" panose="020B0604020202020204" pitchFamily="34" charset="0"/>
                <a:cs typeface="Arial" panose="020B0604020202020204" pitchFamily="34" charset="0"/>
              </a:rPr>
            </a:br>
            <a:r>
              <a:rPr lang="he-IL" b="1" dirty="0">
                <a:latin typeface="Arial" panose="020B0604020202020204" pitchFamily="34" charset="0"/>
                <a:cs typeface="Arial" panose="020B0604020202020204" pitchFamily="34" charset="0"/>
              </a:rPr>
              <a:t>תקלה = </a:t>
            </a:r>
            <a:r>
              <a:rPr lang="en-US" b="1" dirty="0">
                <a:latin typeface="Arial" panose="020B0604020202020204" pitchFamily="34" charset="0"/>
                <a:cs typeface="Arial" panose="020B0604020202020204" pitchFamily="34" charset="0"/>
              </a:rPr>
              <a:t>Bug</a:t>
            </a:r>
            <a:r>
              <a:rPr lang="he-IL" b="1" dirty="0">
                <a:latin typeface="Arial" panose="020B0604020202020204" pitchFamily="34" charset="0"/>
                <a:cs typeface="Arial" panose="020B0604020202020204" pitchFamily="34" charset="0"/>
              </a:rPr>
              <a:t> = חרק</a:t>
            </a:r>
          </a:p>
          <a:p>
            <a:pPr lvl="1" algn="r" rtl="1">
              <a:lnSpc>
                <a:spcPct val="150000"/>
              </a:lnSpc>
            </a:pPr>
            <a:r>
              <a:rPr lang="he-IL" dirty="0">
                <a:latin typeface="Arial" panose="020B0604020202020204" pitchFamily="34" charset="0"/>
                <a:cs typeface="Arial" panose="020B0604020202020204" pitchFamily="34" charset="0"/>
              </a:rPr>
              <a:t>כאמור, תסריט טוב הוא תסריט שמוצא תקלה (קוטל את ה"באגים"). לאחר הרצת אותם התסריטים שוב ושוב לאורך זמן, סביר להניח שהתסריט ימצא פחות תקלות חדשות (כבר לא יהיה יעיל ב"קטילת החרקים"). הנ"ל עשוי להתרחש בעקבות העובדה שהתקלות שנתגלו בעקבות תסריטים אלו כבר תוקנו. על מנת להימנע ממצב כזה יש צורך לבצע בקרה על התסריטים אחת למספר סבבי בדיקה, בכדי לוודא שהפונקציונאליות הנדרשת כוסתה. תסריטים חדשים יצטרכו להיכתב על מנת לבחון את הקוד באספקטים נוספים ושונים בעיקר כדי להגדיל את פוטנציאל התקלות החדשות שעשויות להתגלות. לסיכום, ביצוע בדיקות זהות לאורך זמן גורם לאיבוד יעילותן ולכן יש לתחזק אותן על ידי עדכונן.</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6 - התלות בתוכן - בדיקות שונות לפלטפורמות שונות (</a:t>
            </a:r>
            <a:r>
              <a:rPr lang="en-US" b="1" dirty="0">
                <a:latin typeface="Arial" panose="020B0604020202020204" pitchFamily="34" charset="0"/>
                <a:cs typeface="Arial" panose="020B0604020202020204" pitchFamily="34" charset="0"/>
              </a:rPr>
              <a:t>context dependent</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הדרך בה נבצע את הבדיקות תלויה באופי הרכיב שפותח. לדוגמא: ערכת לתנועה אווירית תיבדק באופן שונה מאפליקציה הנותנת מידע בנוגע לספרי ילדים מכיוון שמערכת תנועה אווירית תיבדק מאספקט בטיחותי ואילו מערכת ספרות הילדים תיבדק פונקציונאלית בלבד בלי לקחת בחשבון את כל הקשור בחיי אדם.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35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שבעת עקרונות הבדיקה</a:t>
            </a:r>
          </a:p>
          <a:p>
            <a:pPr algn="r" rtl="1">
              <a:lnSpc>
                <a:spcPct val="150000"/>
              </a:lnSpc>
            </a:pPr>
            <a:r>
              <a:rPr lang="he-IL" b="1" dirty="0">
                <a:latin typeface="Arial" panose="020B0604020202020204" pitchFamily="34" charset="0"/>
                <a:cs typeface="Arial" panose="020B0604020202020204" pitchFamily="34" charset="0"/>
              </a:rPr>
              <a:t>עקרון 7 - הפרכת המיתוס אפס תקלות (</a:t>
            </a:r>
            <a:r>
              <a:rPr lang="en-US" b="1" dirty="0">
                <a:latin typeface="Arial" panose="020B0604020202020204" pitchFamily="34" charset="0"/>
                <a:cs typeface="Arial" panose="020B0604020202020204" pitchFamily="34" charset="0"/>
              </a:rPr>
              <a:t>absence-of-errors is a fallacy</a:t>
            </a:r>
            <a:r>
              <a:rPr lang="he-IL" b="1" dirty="0">
                <a:latin typeface="Arial" panose="020B0604020202020204" pitchFamily="34" charset="0"/>
                <a:cs typeface="Arial" panose="020B0604020202020204" pitchFamily="34" charset="0"/>
              </a:rPr>
              <a:t>)</a:t>
            </a:r>
          </a:p>
          <a:p>
            <a:pPr lvl="1" algn="r" rtl="1">
              <a:lnSpc>
                <a:spcPct val="150000"/>
              </a:lnSpc>
            </a:pPr>
            <a:r>
              <a:rPr lang="he-IL" dirty="0">
                <a:latin typeface="Arial" panose="020B0604020202020204" pitchFamily="34" charset="0"/>
                <a:cs typeface="Arial" panose="020B0604020202020204" pitchFamily="34" charset="0"/>
              </a:rPr>
              <a:t>מערכת שלא נמצאו בה תקלות אינה בהכרח מערכת איכותית – איכות נגזרת מהיבטים נוספים מעבר למספר התקלות שנמצאו במערכת בעיקר האם היא מתאימה לצרכי המשתמש ודרישות הלקוח. משימות הפיתוח והבדיקות למערכת הינן משימות שבאו לשרת בעיקר את הלקוח. שכן הוא זה שמצפה לקבל את מה שדרש. בהתחשב בזמן העשוי לעכב אותנו מלמסור גרסה אנו משתדלים לבצע בדיקות כמה שיותר מקיפות, איכותיות ומבטיחות אי קיום תקלות. אבל זה עדיין לא מבטיח את איכות המערכת אל מול הדרישות. בקרה מוקדמת אל מול הדרישות עשויה לעזור להאיר מקומות סותרים בין דרישות הלקוח לבין מה שפותח באמת.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746782" y="2960022"/>
            <a:ext cx="2569487" cy="232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65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2"/>
            </a:pPr>
            <a:r>
              <a:rPr lang="he-IL" b="1" dirty="0">
                <a:latin typeface="Arial" panose="020B0604020202020204" pitchFamily="34" charset="0"/>
                <a:cs typeface="Arial" panose="020B0604020202020204" pitchFamily="34" charset="0"/>
              </a:rPr>
              <a:t>בדיקות תוכנה כוללות רק בדיקות דינאמיות</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מסוימות כרוכות בביצוע הרצת הרכיב או המערכת הנבדקת ואלו נקראות </a:t>
            </a:r>
            <a:r>
              <a:rPr lang="he-IL" b="1" dirty="0">
                <a:latin typeface="Arial" panose="020B0604020202020204" pitchFamily="34" charset="0"/>
                <a:cs typeface="Arial" panose="020B0604020202020204" pitchFamily="34" charset="0"/>
              </a:rPr>
              <a:t>בדיקות דינמיות</a:t>
            </a:r>
            <a:r>
              <a:rPr lang="he-IL" dirty="0">
                <a:latin typeface="Arial" panose="020B0604020202020204" pitchFamily="34" charset="0"/>
                <a:cs typeface="Arial" panose="020B0604020202020204" pitchFamily="34" charset="0"/>
              </a:rPr>
              <a:t>. בדיקות אחרות אשר אינן כרוכות בביצוע הרצת הרכיב או המערכת </a:t>
            </a:r>
            <a:r>
              <a:rPr lang="he-IL" dirty="0">
                <a:latin typeface="Arial" panose="020B0604020202020204" pitchFamily="34" charset="0"/>
              </a:rPr>
              <a:t>הנבדקת (למשל, סקירה של מסמכים) </a:t>
            </a:r>
            <a:r>
              <a:rPr lang="he-IL" dirty="0">
                <a:latin typeface="Arial" panose="020B0604020202020204" pitchFamily="34" charset="0"/>
                <a:cs typeface="Arial" panose="020B0604020202020204" pitchFamily="34" charset="0"/>
              </a:rPr>
              <a:t>נקראות </a:t>
            </a:r>
            <a:r>
              <a:rPr lang="he-IL" b="1" dirty="0">
                <a:latin typeface="Arial" panose="020B0604020202020204" pitchFamily="34" charset="0"/>
                <a:cs typeface="Arial" panose="020B0604020202020204" pitchFamily="34" charset="0"/>
              </a:rPr>
              <a:t>בדיקות סטטיות</a:t>
            </a:r>
            <a:r>
              <a:rPr lang="he-IL" dirty="0">
                <a:latin typeface="Arial" panose="020B0604020202020204" pitchFamily="34" charset="0"/>
                <a:cs typeface="Arial" panose="020B0604020202020204" pitchFamily="34" charset="0"/>
              </a:rPr>
              <a:t>. תהליך הבדיקות המלא כולל גם את הבדיקות הסטטיות וגם את הבדיקות הדינמיות.</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ניתן להשתמש בבדיקות סטטיות ובדיקות דינאמיות על מנת להשיג מטרות בדיקה זהות. הן כמובן עשויות לתרום לשיפור תהליך הבדיקות והפיתוח, ולשיפור פוטנציאלי של המערכת הנבדקת (במידה והתקלות מתוקנות).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6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3"/>
            </a:pPr>
            <a:r>
              <a:rPr lang="he-IL" b="1" dirty="0">
                <a:latin typeface="Arial" panose="020B0604020202020204" pitchFamily="34" charset="0"/>
                <a:cs typeface="Arial" panose="020B0604020202020204" pitchFamily="34" charset="0"/>
              </a:rPr>
              <a:t>בדיקות תוכנה מאמתות רק עמידה בדרישות שהוגדרו</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יש לבדוק האם פיתחנו את המוצר הנכון?</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והאם פיתחנו את המוצר נכון:</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בודקים גם האם המערכת עומדת בדרישות שנקבעו, כלומר בתיקוף הדרישות - האם המערכת עומדת בצרכים ובציפיות של המשתמשים ובעלי העניין האחרים בסביבה התפעולית שלהם.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1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בדיקות תוכנה הן חלק חשוב לביצוע במהלך מחזור חיי פיתוח התוכנה.</a:t>
            </a:r>
          </a:p>
          <a:p>
            <a:pPr algn="r" rtl="1">
              <a:lnSpc>
                <a:spcPct val="150000"/>
              </a:lnSpc>
            </a:pPr>
            <a:r>
              <a:rPr lang="he-IL" dirty="0">
                <a:latin typeface="Arial" panose="020B0604020202020204" pitchFamily="34" charset="0"/>
                <a:cs typeface="Arial" panose="020B0604020202020204" pitchFamily="34" charset="0"/>
              </a:rPr>
              <a:t>מדוע אם כן אנו לא בודקים הכל מכל וכל עבור כל מערכת?</a:t>
            </a:r>
          </a:p>
          <a:p>
            <a:pPr algn="r" rtl="1">
              <a:lnSpc>
                <a:spcPct val="150000"/>
              </a:lnSpc>
            </a:pPr>
            <a:r>
              <a:rPr lang="he-IL" dirty="0">
                <a:latin typeface="Arial" panose="020B0604020202020204" pitchFamily="34" charset="0"/>
                <a:cs typeface="Arial" panose="020B0604020202020204" pitchFamily="34" charset="0"/>
              </a:rPr>
              <a:t>התשובה היא פשוטה: אין לנו מספיק זמן.</a:t>
            </a:r>
          </a:p>
          <a:p>
            <a:pPr algn="r" rtl="1">
              <a:lnSpc>
                <a:spcPct val="150000"/>
              </a:lnSpc>
            </a:pPr>
            <a:r>
              <a:rPr lang="he-IL" dirty="0">
                <a:latin typeface="Arial" panose="020B0604020202020204" pitchFamily="34" charset="0"/>
                <a:cs typeface="Arial" panose="020B0604020202020204" pitchFamily="34" charset="0"/>
              </a:rPr>
              <a:t>זוהי עובדה שבדיקות תוכנה אינן מנסות אפילו לבדוק הכול. המונח הנ"ל נקרא </a:t>
            </a:r>
            <a:r>
              <a:rPr lang="he-IL" b="1" dirty="0">
                <a:latin typeface="Arial" panose="020B0604020202020204" pitchFamily="34" charset="0"/>
                <a:cs typeface="Arial" panose="020B0604020202020204" pitchFamily="34" charset="0"/>
              </a:rPr>
              <a:t>בדיקות ממצות (</a:t>
            </a:r>
            <a:r>
              <a:rPr lang="en-US" b="1" dirty="0">
                <a:latin typeface="Arial" panose="020B0604020202020204" pitchFamily="34" charset="0"/>
                <a:cs typeface="Arial" panose="020B0604020202020204" pitchFamily="34" charset="0"/>
              </a:rPr>
              <a:t>exhaustive testing</a:t>
            </a:r>
            <a:r>
              <a:rPr lang="he-IL" b="1"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מטרת הבדיקות הממצות היא לבצע תוכנית הכוללת את כל אפשרויות ערכי הקלט לתוכנית משתנה.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22982" y="2718525"/>
            <a:ext cx="4217087" cy="280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6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דוגמא ל</a:t>
            </a:r>
            <a:r>
              <a:rPr lang="he-IL" b="1" dirty="0">
                <a:latin typeface="Arial" panose="020B0604020202020204" pitchFamily="34" charset="0"/>
                <a:cs typeface="Arial" panose="020B0604020202020204" pitchFamily="34" charset="0"/>
              </a:rPr>
              <a:t>בדיקות ממצות</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מערכת פשוטה הכוללת 20 מסכים, 4 תפריטים, 3 אפשרויות. במסך ישנם 10 שדות קלט, שני סוגי קלט ו-100 אפשרויות.</a:t>
            </a:r>
          </a:p>
          <a:p>
            <a:pPr algn="r" rtl="1">
              <a:lnSpc>
                <a:spcPct val="150000"/>
              </a:lnSpc>
            </a:pPr>
            <a:r>
              <a:rPr lang="he-IL" dirty="0">
                <a:latin typeface="Arial" panose="020B0604020202020204" pitchFamily="34" charset="0"/>
                <a:cs typeface="Arial" panose="020B0604020202020204" pitchFamily="34" charset="0"/>
              </a:rPr>
              <a:t>20 * 4 * 3 * 10 * 2 * 100 = 480,000</a:t>
            </a:r>
          </a:p>
          <a:p>
            <a:pPr algn="r" rtl="1">
              <a:lnSpc>
                <a:spcPct val="150000"/>
              </a:lnSpc>
            </a:pPr>
            <a:r>
              <a:rPr lang="he-IL" dirty="0">
                <a:latin typeface="Arial" panose="020B0604020202020204" pitchFamily="34" charset="0"/>
                <a:cs typeface="Arial" panose="020B0604020202020204" pitchFamily="34" charset="0"/>
              </a:rPr>
              <a:t>בהנחה שכל תסריט דורש שניה אחת נצטרך 8,000 שניות שהן 133 שעות שהן 17.7 ימים לא כולל מקרי קצה וכו'.</a:t>
            </a:r>
          </a:p>
          <a:p>
            <a:pPr algn="r" rtl="1">
              <a:lnSpc>
                <a:spcPct val="150000"/>
              </a:lnSpc>
            </a:pPr>
            <a:r>
              <a:rPr lang="he-IL" dirty="0">
                <a:latin typeface="Arial" panose="020B0604020202020204" pitchFamily="34" charset="0"/>
                <a:cs typeface="Arial" panose="020B0604020202020204" pitchFamily="34" charset="0"/>
              </a:rPr>
              <a:t>בהנחה שלוקח 10 שניות נצטרך 34 שבועות, בהנחה שמדובר בדקה אחת לביצוע</a:t>
            </a:r>
          </a:p>
          <a:p>
            <a:pPr algn="r" rtl="1">
              <a:lnSpc>
                <a:spcPct val="150000"/>
              </a:lnSpc>
            </a:pPr>
            <a:r>
              <a:rPr lang="he-IL" dirty="0">
                <a:latin typeface="Arial" panose="020B0604020202020204" pitchFamily="34" charset="0"/>
                <a:cs typeface="Arial" panose="020B0604020202020204" pitchFamily="34" charset="0"/>
              </a:rPr>
              <a:t>נצטרך 4 שנים ואם הממוצע הוא 10 דקות נצטרך 40 שנה.</a:t>
            </a:r>
          </a:p>
          <a:p>
            <a:pPr algn="r" rtl="1">
              <a:lnSpc>
                <a:spcPct val="150000"/>
              </a:lnSpc>
            </a:pPr>
            <a:r>
              <a:rPr lang="he-IL" b="1" dirty="0">
                <a:latin typeface="Arial" panose="020B0604020202020204" pitchFamily="34" charset="0"/>
                <a:cs typeface="Arial" panose="020B0604020202020204" pitchFamily="34" charset="0"/>
              </a:rPr>
              <a:t>לא ריאלי!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433235" y="2731507"/>
            <a:ext cx="3196581" cy="27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94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מהר מאוד ניתן יהיה להסיק כי אין זה מעשי לבדוק הכל.</a:t>
            </a:r>
          </a:p>
          <a:p>
            <a:pPr algn="r" rtl="1">
              <a:lnSpc>
                <a:spcPct val="150000"/>
              </a:lnSpc>
            </a:pPr>
            <a:r>
              <a:rPr lang="he-IL" dirty="0">
                <a:latin typeface="Arial" panose="020B0604020202020204" pitchFamily="34" charset="0"/>
                <a:cs typeface="Arial" panose="020B0604020202020204" pitchFamily="34" charset="0"/>
              </a:rPr>
              <a:t>איך אם כן נוכל לבחור רשימת תסריטים לתכנון וביצוע?</a:t>
            </a:r>
          </a:p>
          <a:p>
            <a:pPr algn="r" rtl="1">
              <a:lnSpc>
                <a:spcPct val="150000"/>
              </a:lnSpc>
            </a:pPr>
            <a:r>
              <a:rPr lang="he-IL" dirty="0">
                <a:latin typeface="Arial" panose="020B0604020202020204" pitchFamily="34" charset="0"/>
                <a:cs typeface="Arial" panose="020B0604020202020204" pitchFamily="34" charset="0"/>
              </a:rPr>
              <a:t>התשובה היא פשוטה בעזרת </a:t>
            </a:r>
            <a:r>
              <a:rPr lang="he-IL" b="1" dirty="0">
                <a:latin typeface="Arial" panose="020B0604020202020204" pitchFamily="34" charset="0"/>
                <a:cs typeface="Arial" panose="020B0604020202020204" pitchFamily="34" charset="0"/>
              </a:rPr>
              <a:t>ניהול סיכונים</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בדיקות מבוססות סיכונים עשוי להכתיב לנו בדיעבד כמה זמן בפועל נצטרך למימוש משימת ביצוע הבדיקות עבור הסבב המדובר. ביצוע בדיקות תוך התבססות על רמות סיכונים קיימות היא הפרמטר הראשון על פיו תתקבל ההחלטה אלו בדיקות נבצע.</a:t>
            </a:r>
          </a:p>
          <a:p>
            <a:pPr algn="r" rtl="1">
              <a:lnSpc>
                <a:spcPct val="150000"/>
              </a:lnSpc>
            </a:pPr>
            <a:r>
              <a:rPr lang="he-IL" dirty="0">
                <a:latin typeface="Arial" panose="020B0604020202020204" pitchFamily="34" charset="0"/>
                <a:cs typeface="Arial" panose="020B0604020202020204" pitchFamily="34" charset="0"/>
              </a:rPr>
              <a:t>לדוגמא, ההנחה שכשל עלול לגרום להתרחשות של אבדן חיים תעלה את הערך המוסף של הבדיקות הנדרשות לביצוע. פרמטרים נוספים בשיקול הדעת המופעל בנושא הנ"ל הם מצבים נוספים המשפיעים על הסיכון. לדוגמא אילוצי פרויקט כגון לוז ותקציב, סיכונים טכניים וסיכוני העסק.</a:t>
            </a:r>
            <a:endParaRPr lang="he-IL"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FDD7B40-80B9-F40A-BC35-5F7F032338A5}"/>
              </a:ext>
            </a:extLst>
          </p:cNvPr>
          <p:cNvSpPr txBox="1"/>
          <p:nvPr/>
        </p:nvSpPr>
        <p:spPr>
          <a:xfrm>
            <a:off x="1394896" y="3245891"/>
            <a:ext cx="327326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ביצוע מבדקים רבים בשלב הבדיקות חשוב במיוחד</a:t>
            </a:r>
          </a:p>
          <a:p>
            <a:pPr algn="ctr"/>
            <a:r>
              <a:rPr lang="he-IL" sz="1800" dirty="0">
                <a:latin typeface="Arial" panose="020B0604020202020204" pitchFamily="34" charset="0"/>
                <a:cs typeface="Arial" panose="020B0604020202020204" pitchFamily="34" charset="0"/>
              </a:rPr>
              <a:t>כיוון שעלות מציאת התקלה ותיקונה בשלב הבדיקות</a:t>
            </a:r>
          </a:p>
          <a:p>
            <a:pPr algn="ctr"/>
            <a:r>
              <a:rPr lang="he-IL" sz="1800" dirty="0">
                <a:latin typeface="Arial" panose="020B0604020202020204" pitchFamily="34" charset="0"/>
                <a:cs typeface="Arial" panose="020B0604020202020204" pitchFamily="34" charset="0"/>
              </a:rPr>
              <a:t>היא אפסית לעומת מציאתה בסביבת הייצור</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29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מטרת הבדיקות עשויה לנוע בין מציאת תקלות, מניעת תקלות, מדידת איכות, ועמידה בסעיפי החוזה/החוק/הסטנדרט התעשייתי. כאשר מתכננים ומעצבים את הבדיקות, אנו חייבים לקחת בחשבון את המטרה לסיבת ביצוע הבדיקות על מנת לייצר תוצאות רצויות. למערכת טיפוסית הקשורה בפרויקט יהיה מסמך דרישות אותן עלינו להשלים. בודק יעשה שימוש בדרישות המערכת על מנת לייצר ולבצע את תסריטי הבדיקות בצורה יעילה ונכונה העונה על המטרה המקורית ומשביעת רצון בהתאם לאות  הדרישות. כמובן, עלינו להביא בחשבון את "התכנון הראשוני" משימת התכנון והעיצוב הראשוני של התסריטים (כמה שיותר מוקדם בתהליך פיתוח המערכת). שכן תכנון מקדים יועיל במניעת תקלות קוד טרם כתיבתו כפי שניתן להשיג מתהליך בקרת המסמכים.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1433235" y="3104926"/>
            <a:ext cx="3196581"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13725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2192</TotalTime>
  <Words>3630</Words>
  <Application>Microsoft Office PowerPoint</Application>
  <PresentationFormat>Widescreen</PresentationFormat>
  <Paragraphs>318</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Calibri-Bold</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17</cp:revision>
  <dcterms:created xsi:type="dcterms:W3CDTF">2022-03-07T11:44:47Z</dcterms:created>
  <dcterms:modified xsi:type="dcterms:W3CDTF">2023-03-12T14:22:49Z</dcterms:modified>
</cp:coreProperties>
</file>